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0" r:id="rId1"/>
  </p:sldMasterIdLst>
  <p:sldIdLst>
    <p:sldId id="256" r:id="rId2"/>
    <p:sldId id="257" r:id="rId3"/>
    <p:sldId id="258" r:id="rId4"/>
    <p:sldId id="264" r:id="rId5"/>
    <p:sldId id="265" r:id="rId6"/>
    <p:sldId id="266" r:id="rId7"/>
    <p:sldId id="267" r:id="rId8"/>
    <p:sldId id="263" r:id="rId9"/>
    <p:sldId id="259" r:id="rId10"/>
    <p:sldId id="260" r:id="rId11"/>
    <p:sldId id="261" r:id="rId12"/>
    <p:sldId id="26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5858"/>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6" d="100"/>
          <a:sy n="76" d="100"/>
        </p:scale>
        <p:origin x="456" y="90"/>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3299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94994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56184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542991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843643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863139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872795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920299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04385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83027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004267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820259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89031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016012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10949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90433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1924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B61BEF0D-F0BB-DE4B-95CE-6DB70DBA9567}" type="datetimeFigureOut">
              <a:rPr lang="en-US" smtClean="0"/>
              <a:pPr/>
              <a:t>8/8/2022</a:t>
            </a:fld>
            <a:endParaRPr lang="en-US" dirty="0"/>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18994301"/>
      </p:ext>
    </p:extLst>
  </p:cSld>
  <p:clrMap bg1="dk1" tx1="lt1" bg2="dk2" tx2="lt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 id="2147483872" r:id="rId12"/>
    <p:sldLayoutId id="2147483873" r:id="rId13"/>
    <p:sldLayoutId id="2147483874" r:id="rId14"/>
    <p:sldLayoutId id="2147483875" r:id="rId15"/>
    <p:sldLayoutId id="2147483876" r:id="rId16"/>
    <p:sldLayoutId id="2147483877"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knavee12345.github.io/depression-analysis/"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2159000"/>
            <a:ext cx="12192000" cy="769257"/>
          </a:xfrm>
        </p:spPr>
        <p:txBody>
          <a:bodyPr>
            <a:noAutofit/>
            <a:scene3d>
              <a:camera prst="orthographicFront"/>
              <a:lightRig rig="threePt" dir="t"/>
            </a:scene3d>
            <a:sp3d extrusionH="57150">
              <a:bevelT w="38100" h="38100" prst="angle"/>
            </a:sp3d>
          </a:bodyPr>
          <a:lstStyle/>
          <a:p>
            <a:r>
              <a:rPr lang="en-IN" sz="6000" dirty="0" smtClean="0">
                <a:ln w="0"/>
                <a:gradFill>
                  <a:gsLst>
                    <a:gs pos="21000">
                      <a:srgbClr val="53575C"/>
                    </a:gs>
                    <a:gs pos="88000">
                      <a:srgbClr val="C5C7CA"/>
                    </a:gs>
                  </a:gsLst>
                  <a:lin ang="5400000"/>
                </a:gradFill>
                <a:effectLst>
                  <a:innerShdw blurRad="63500" dist="50800" dir="10800000">
                    <a:prstClr val="black">
                      <a:alpha val="50000"/>
                    </a:prstClr>
                  </a:innerShdw>
                </a:effectLst>
              </a:rPr>
              <a:t>Depression Analysis and Prediction</a:t>
            </a:r>
            <a:endParaRPr lang="en-IN" sz="6000"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3" name="Subtitle 2"/>
          <p:cNvSpPr>
            <a:spLocks noGrp="1"/>
          </p:cNvSpPr>
          <p:nvPr>
            <p:ph type="subTitle" idx="1"/>
          </p:nvPr>
        </p:nvSpPr>
        <p:spPr>
          <a:xfrm>
            <a:off x="6836230" y="4815114"/>
            <a:ext cx="5094514" cy="1253506"/>
          </a:xfrm>
        </p:spPr>
        <p:txBody>
          <a:bodyPr>
            <a:noAutofit/>
            <a:scene3d>
              <a:camera prst="orthographicFront"/>
              <a:lightRig rig="threePt" dir="t"/>
            </a:scene3d>
            <a:sp3d extrusionH="57150">
              <a:bevelT w="38100" h="38100" prst="angle"/>
            </a:sp3d>
          </a:bodyPr>
          <a:lstStyle/>
          <a:p>
            <a:pPr algn="l"/>
            <a:r>
              <a:rPr lang="en-IN" sz="1800" dirty="0" smtClean="0">
                <a:ln w="0"/>
                <a:gradFill>
                  <a:gsLst>
                    <a:gs pos="21000">
                      <a:srgbClr val="53575C"/>
                    </a:gs>
                    <a:gs pos="88000">
                      <a:srgbClr val="C5C7CA"/>
                    </a:gs>
                  </a:gsLst>
                  <a:lin ang="5400000"/>
                </a:gradFill>
                <a:effectLst>
                  <a:innerShdw blurRad="63500" dist="50800" dir="10800000">
                    <a:prstClr val="black">
                      <a:alpha val="50000"/>
                    </a:prstClr>
                  </a:innerShdw>
                </a:effectLst>
              </a:rPr>
              <a:t>Submited By,</a:t>
            </a:r>
          </a:p>
          <a:p>
            <a:pPr marL="900113" algn="l"/>
            <a:r>
              <a:rPr lang="en-IN" sz="1800" dirty="0" smtClean="0">
                <a:ln w="0"/>
                <a:gradFill>
                  <a:gsLst>
                    <a:gs pos="21000">
                      <a:srgbClr val="53575C"/>
                    </a:gs>
                    <a:gs pos="88000">
                      <a:srgbClr val="C5C7CA"/>
                    </a:gs>
                  </a:gsLst>
                  <a:lin ang="5400000"/>
                </a:gradFill>
                <a:effectLst>
                  <a:innerShdw blurRad="63500" dist="50800" dir="10800000">
                    <a:prstClr val="black">
                      <a:alpha val="50000"/>
                    </a:prstClr>
                  </a:innerShdw>
                </a:effectLst>
              </a:rPr>
              <a:t>Navaneethakrishnan G</a:t>
            </a:r>
          </a:p>
          <a:p>
            <a:pPr marL="900113" algn="l"/>
            <a:r>
              <a:rPr lang="en-IN" sz="1800" dirty="0" smtClean="0">
                <a:ln w="0"/>
                <a:gradFill>
                  <a:gsLst>
                    <a:gs pos="21000">
                      <a:srgbClr val="53575C"/>
                    </a:gs>
                    <a:gs pos="88000">
                      <a:srgbClr val="C5C7CA"/>
                    </a:gs>
                  </a:gsLst>
                  <a:lin ang="5400000"/>
                </a:gradFill>
                <a:effectLst>
                  <a:innerShdw blurRad="63500" dist="50800" dir="10800000">
                    <a:prstClr val="black">
                      <a:alpha val="50000"/>
                    </a:prstClr>
                  </a:innerShdw>
                </a:effectLst>
              </a:rPr>
              <a:t>[ 7229-2021 DA Batch – Chennai EXL ] </a:t>
            </a:r>
          </a:p>
        </p:txBody>
      </p:sp>
    </p:spTree>
    <p:extLst>
      <p:ext uri="{BB962C8B-B14F-4D97-AF65-F5344CB8AC3E}">
        <p14:creationId xmlns:p14="http://schemas.microsoft.com/office/powerpoint/2010/main" val="3148391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9119" y="673100"/>
            <a:ext cx="10353762" cy="800100"/>
          </a:xfrm>
          <a:ln>
            <a:noFill/>
          </a:ln>
        </p:spPr>
        <p:txBody>
          <a:bodyPr>
            <a:normAutofit/>
            <a:scene3d>
              <a:camera prst="orthographicFront"/>
              <a:lightRig rig="threePt" dir="t"/>
            </a:scene3d>
            <a:sp3d extrusionH="57150">
              <a:bevelT w="38100" h="38100" prst="angle"/>
            </a:sp3d>
          </a:bodyPr>
          <a:lstStyle/>
          <a:p>
            <a:pPr algn="l"/>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Website 													</a:t>
            </a:r>
            <a:r>
              <a:rPr lang="en-IN" dirty="0">
                <a:ln w="0"/>
                <a:gradFill>
                  <a:gsLst>
                    <a:gs pos="21000">
                      <a:srgbClr val="53575C"/>
                    </a:gs>
                    <a:gs pos="88000">
                      <a:srgbClr val="C5C7CA"/>
                    </a:gs>
                  </a:gsLst>
                  <a:lin ang="5400000"/>
                </a:gradFill>
                <a:effectLst>
                  <a:innerShdw blurRad="63500" dist="50800" dir="10800000">
                    <a:prstClr val="black">
                      <a:alpha val="50000"/>
                    </a:prstClr>
                  </a:innerShdw>
                </a:effectLst>
              </a:rPr>
              <a:t>	</a:t>
            </a: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	</a:t>
            </a:r>
            <a:r>
              <a:rPr lang="en-IN" sz="1800" dirty="0" smtClean="0">
                <a:ln w="0">
                  <a:solidFill>
                    <a:schemeClr val="tx1">
                      <a:lumMod val="85000"/>
                    </a:schemeClr>
                  </a:solidFill>
                </a:ln>
                <a:solidFill>
                  <a:schemeClr val="tx1">
                    <a:lumMod val="95000"/>
                  </a:schemeClr>
                </a:solidFill>
                <a:effectLst>
                  <a:innerShdw blurRad="63500" dist="50800" dir="10800000">
                    <a:prstClr val="black">
                      <a:alpha val="50000"/>
                    </a:prstClr>
                  </a:innerShdw>
                </a:effectLst>
                <a:hlinkClick r:id="rId2"/>
              </a:rPr>
              <a:t>goto website</a:t>
            </a:r>
            <a:endParaRPr lang="en-IN" sz="1800" dirty="0">
              <a:ln w="0">
                <a:solidFill>
                  <a:schemeClr val="tx1">
                    <a:lumMod val="85000"/>
                  </a:schemeClr>
                </a:solidFill>
              </a:ln>
              <a:solidFill>
                <a:schemeClr val="tx1">
                  <a:lumMod val="95000"/>
                </a:schemeClr>
              </a:solidFill>
              <a:effectLst/>
            </a:endParaRPr>
          </a:p>
        </p:txBody>
      </p:sp>
      <p:pic>
        <p:nvPicPr>
          <p:cNvPr id="4" name="Content Placeholder 3">
            <a:hlinkClick r:id="rId2" tooltip="Website"/>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91186" y="1473200"/>
            <a:ext cx="8809627" cy="4953000"/>
          </a:xfrm>
        </p:spPr>
      </p:pic>
    </p:spTree>
    <p:extLst>
      <p:ext uri="{BB962C8B-B14F-4D97-AF65-F5344CB8AC3E}">
        <p14:creationId xmlns:p14="http://schemas.microsoft.com/office/powerpoint/2010/main" val="8664437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9502" y="2687459"/>
            <a:ext cx="10372995" cy="1483082"/>
          </a:xfrm>
        </p:spPr>
        <p:txBody>
          <a:bodyPr>
            <a:noAutofit/>
            <a:scene3d>
              <a:camera prst="orthographicFront"/>
              <a:lightRig rig="threePt" dir="t"/>
            </a:scene3d>
            <a:sp3d extrusionH="57150">
              <a:bevelT w="38100" h="38100" prst="angle"/>
            </a:sp3d>
          </a:bodyPr>
          <a:lstStyle/>
          <a:p>
            <a:r>
              <a:rPr lang="en-IN" sz="8000" dirty="0" smtClean="0">
                <a:ln w="0"/>
                <a:gradFill>
                  <a:gsLst>
                    <a:gs pos="21000">
                      <a:srgbClr val="53575C"/>
                    </a:gs>
                    <a:gs pos="88000">
                      <a:srgbClr val="C5C7CA"/>
                    </a:gs>
                  </a:gsLst>
                  <a:lin ang="5400000"/>
                </a:gradFill>
                <a:effectLst>
                  <a:innerShdw blurRad="63500" dist="50800" dir="10800000">
                    <a:prstClr val="black">
                      <a:alpha val="50000"/>
                    </a:prstClr>
                  </a:innerShdw>
                </a:effectLst>
              </a:rPr>
              <a:t>Any Questions?</a:t>
            </a:r>
            <a:endParaRPr lang="en-IN" sz="8000"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Tree>
    <p:extLst>
      <p:ext uri="{BB962C8B-B14F-4D97-AF65-F5344CB8AC3E}">
        <p14:creationId xmlns:p14="http://schemas.microsoft.com/office/powerpoint/2010/main" val="718368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8612" y="2471057"/>
            <a:ext cx="10334776" cy="1915886"/>
          </a:xfrm>
        </p:spPr>
        <p:txBody>
          <a:bodyPr>
            <a:noAutofit/>
            <a:scene3d>
              <a:camera prst="orthographicFront"/>
              <a:lightRig rig="threePt" dir="t"/>
            </a:scene3d>
            <a:sp3d extrusionH="57150">
              <a:bevelT w="38100" h="38100" prst="angle"/>
            </a:sp3d>
          </a:bodyPr>
          <a:lstStyle/>
          <a:p>
            <a:r>
              <a:rPr lang="en-IN" sz="8000" dirty="0" smtClean="0">
                <a:ln w="0"/>
                <a:gradFill>
                  <a:gsLst>
                    <a:gs pos="21000">
                      <a:srgbClr val="53575C"/>
                    </a:gs>
                    <a:gs pos="88000">
                      <a:srgbClr val="C5C7CA"/>
                    </a:gs>
                  </a:gsLst>
                  <a:lin ang="5400000"/>
                </a:gradFill>
                <a:effectLst>
                  <a:innerShdw blurRad="63500" dist="50800" dir="10800000">
                    <a:prstClr val="black">
                      <a:alpha val="50000"/>
                    </a:prstClr>
                  </a:innerShdw>
                </a:effectLst>
              </a:rPr>
              <a:t>Thank you!</a:t>
            </a:r>
            <a:endParaRPr lang="en-IN" sz="8000"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Tree>
    <p:extLst>
      <p:ext uri="{BB962C8B-B14F-4D97-AF65-F5344CB8AC3E}">
        <p14:creationId xmlns:p14="http://schemas.microsoft.com/office/powerpoint/2010/main" val="2033372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scene3d>
              <a:camera prst="orthographicFront"/>
              <a:lightRig rig="threePt" dir="t"/>
            </a:scene3d>
            <a:sp3d extrusionH="57150">
              <a:bevelT w="38100" h="38100" prst="angle"/>
            </a:sp3d>
          </a:bodyPr>
          <a:lstStyle/>
          <a:p>
            <a:pPr algn="l"/>
            <a:r>
              <a:rPr lang="en-IN" sz="4800" dirty="0" smtClean="0">
                <a:ln w="0"/>
                <a:gradFill>
                  <a:gsLst>
                    <a:gs pos="21000">
                      <a:srgbClr val="53575C"/>
                    </a:gs>
                    <a:gs pos="88000">
                      <a:srgbClr val="C5C7CA"/>
                    </a:gs>
                  </a:gsLst>
                  <a:lin ang="5400000"/>
                </a:gradFill>
                <a:effectLst>
                  <a:innerShdw blurRad="63500" dist="50800" dir="8100000">
                    <a:prstClr val="black">
                      <a:alpha val="50000"/>
                    </a:prstClr>
                  </a:innerShdw>
                </a:effectLst>
              </a:rPr>
              <a:t>Motivation</a:t>
            </a:r>
            <a:endParaRPr lang="en-IN" sz="4800" dirty="0">
              <a:ln w="0"/>
              <a:gradFill>
                <a:gsLst>
                  <a:gs pos="21000">
                    <a:srgbClr val="53575C"/>
                  </a:gs>
                  <a:gs pos="88000">
                    <a:srgbClr val="C5C7CA"/>
                  </a:gs>
                </a:gsLst>
                <a:lin ang="5400000"/>
              </a:gradFill>
              <a:effectLst>
                <a:innerShdw blurRad="63500" dist="50800" dir="8100000">
                  <a:prstClr val="black">
                    <a:alpha val="50000"/>
                  </a:prstClr>
                </a:innerShdw>
              </a:effectLst>
            </a:endParaRPr>
          </a:p>
        </p:txBody>
      </p:sp>
      <p:sp>
        <p:nvSpPr>
          <p:cNvPr id="3" name="Content Placeholder 2"/>
          <p:cNvSpPr>
            <a:spLocks noGrp="1"/>
          </p:cNvSpPr>
          <p:nvPr>
            <p:ph idx="1"/>
          </p:nvPr>
        </p:nvSpPr>
        <p:spPr>
          <a:xfrm>
            <a:off x="913795" y="1732449"/>
            <a:ext cx="10353762" cy="4719151"/>
          </a:xfrm>
        </p:spPr>
        <p:txBody>
          <a:bodyPr>
            <a:normAutofit lnSpcReduction="10000"/>
          </a:bodyPr>
          <a:lstStyle/>
          <a:p>
            <a:pPr>
              <a:lnSpc>
                <a:spcPct val="150000"/>
              </a:lnSpc>
            </a:pPr>
            <a:r>
              <a:rPr lang="en-IN" dirty="0" smtClean="0">
                <a:ln w="0"/>
                <a:gradFill>
                  <a:gsLst>
                    <a:gs pos="21000">
                      <a:srgbClr val="53575C"/>
                    </a:gs>
                    <a:gs pos="88000">
                      <a:srgbClr val="C5C7CA"/>
                    </a:gs>
                  </a:gsLst>
                  <a:lin ang="5400000"/>
                </a:gradFill>
                <a:effectLst>
                  <a:innerShdw blurRad="63500" dist="50800">
                    <a:prstClr val="black">
                      <a:alpha val="50000"/>
                    </a:prstClr>
                  </a:innerShdw>
                </a:effectLst>
              </a:rPr>
              <a:t>Depression is a common illness worldwide, with an estimated 3.8% of the population affected ,including 5% among adults and 5.7% adults older than 60 years.</a:t>
            </a:r>
          </a:p>
          <a:p>
            <a:pPr>
              <a:lnSpc>
                <a:spcPct val="150000"/>
              </a:lnSpc>
            </a:pPr>
            <a:r>
              <a:rPr lang="en-IN" dirty="0" smtClean="0">
                <a:ln w="0"/>
                <a:gradFill>
                  <a:gsLst>
                    <a:gs pos="21000">
                      <a:srgbClr val="53575C"/>
                    </a:gs>
                    <a:gs pos="88000">
                      <a:srgbClr val="C5C7CA"/>
                    </a:gs>
                  </a:gsLst>
                  <a:lin ang="5400000"/>
                </a:gradFill>
                <a:effectLst>
                  <a:innerShdw blurRad="63500" dist="50800">
                    <a:prstClr val="black">
                      <a:alpha val="50000"/>
                    </a:prstClr>
                  </a:innerShdw>
                </a:effectLst>
              </a:rPr>
              <a:t>Approximately 280 million people in the world have depression.</a:t>
            </a:r>
          </a:p>
          <a:p>
            <a:pPr>
              <a:lnSpc>
                <a:spcPct val="150000"/>
              </a:lnSpc>
            </a:pPr>
            <a:r>
              <a:rPr lang="en-IN" dirty="0" smtClean="0">
                <a:ln w="0"/>
                <a:gradFill>
                  <a:gsLst>
                    <a:gs pos="21000">
                      <a:srgbClr val="53575C"/>
                    </a:gs>
                    <a:gs pos="88000">
                      <a:srgbClr val="C5C7CA"/>
                    </a:gs>
                  </a:gsLst>
                  <a:lin ang="5400000"/>
                </a:gradFill>
                <a:effectLst>
                  <a:innerShdw blurRad="63500" dist="50800">
                    <a:prstClr val="black">
                      <a:alpha val="50000"/>
                    </a:prstClr>
                  </a:innerShdw>
                </a:effectLst>
              </a:rPr>
              <a:t>Depression may become a serious health condition. It can cause the affected person to suffer greatly and function poorly at work, at school and in the family. At its worst, depression can lead to suicide.</a:t>
            </a:r>
          </a:p>
          <a:p>
            <a:pPr>
              <a:lnSpc>
                <a:spcPct val="150000"/>
              </a:lnSpc>
            </a:pPr>
            <a:r>
              <a:rPr lang="en-IN" dirty="0" smtClean="0">
                <a:ln w="0"/>
                <a:gradFill>
                  <a:gsLst>
                    <a:gs pos="21000">
                      <a:srgbClr val="53575C"/>
                    </a:gs>
                    <a:gs pos="88000">
                      <a:srgbClr val="C5C7CA"/>
                    </a:gs>
                  </a:gsLst>
                  <a:lin ang="5400000"/>
                </a:gradFill>
                <a:effectLst>
                  <a:innerShdw blurRad="63500" dist="50800">
                    <a:prstClr val="black">
                      <a:alpha val="50000"/>
                    </a:prstClr>
                  </a:innerShdw>
                </a:effectLst>
              </a:rPr>
              <a:t>Over 7 lakh people die due to suicide every year. Suicide is the fourth leading cause of death in 15-29 year olds.</a:t>
            </a:r>
          </a:p>
          <a:p>
            <a:pPr>
              <a:lnSpc>
                <a:spcPct val="150000"/>
              </a:lnSpc>
            </a:pPr>
            <a:r>
              <a:rPr lang="en-IN" dirty="0" smtClean="0">
                <a:ln w="0"/>
                <a:gradFill>
                  <a:gsLst>
                    <a:gs pos="21000">
                      <a:srgbClr val="53575C"/>
                    </a:gs>
                    <a:gs pos="88000">
                      <a:srgbClr val="C5C7CA"/>
                    </a:gs>
                  </a:gsLst>
                  <a:lin ang="5400000"/>
                </a:gradFill>
                <a:effectLst>
                  <a:innerShdw blurRad="63500" dist="50800">
                    <a:prstClr val="black">
                      <a:alpha val="50000"/>
                    </a:prstClr>
                  </a:innerShdw>
                </a:effectLst>
              </a:rPr>
              <a:t>In this project we can find out the people who come under the most depressed category.</a:t>
            </a:r>
            <a:endParaRPr lang="en-IN" dirty="0">
              <a:ln w="0"/>
              <a:gradFill>
                <a:gsLst>
                  <a:gs pos="21000">
                    <a:srgbClr val="53575C"/>
                  </a:gs>
                  <a:gs pos="88000">
                    <a:srgbClr val="C5C7CA"/>
                  </a:gs>
                </a:gsLst>
                <a:lin ang="5400000"/>
              </a:gradFill>
              <a:effectLst>
                <a:innerShdw blurRad="63500" dist="50800">
                  <a:prstClr val="black">
                    <a:alpha val="50000"/>
                  </a:prstClr>
                </a:innerShdw>
              </a:effectLst>
            </a:endParaRPr>
          </a:p>
        </p:txBody>
      </p:sp>
    </p:spTree>
    <p:extLst>
      <p:ext uri="{BB962C8B-B14F-4D97-AF65-F5344CB8AC3E}">
        <p14:creationId xmlns:p14="http://schemas.microsoft.com/office/powerpoint/2010/main" val="34423249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0171" y="165035"/>
            <a:ext cx="10353762" cy="970450"/>
          </a:xfrm>
          <a:noFill/>
        </p:spPr>
        <p:txBody>
          <a:bodyPr>
            <a:scene3d>
              <a:camera prst="orthographicFront"/>
              <a:lightRig rig="threePt" dir="t"/>
            </a:scene3d>
            <a:sp3d extrusionH="57150">
              <a:bevelT w="38100" h="38100" prst="angle"/>
            </a:sp3d>
          </a:bodyPr>
          <a:lstStyle/>
          <a:p>
            <a:pPr algn="l"/>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Objectives</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pic>
        <p:nvPicPr>
          <p:cNvPr id="8" name="Picture 7"/>
          <p:cNvPicPr>
            <a:picLocks noChangeAspect="1"/>
          </p:cNvPicPr>
          <p:nvPr/>
        </p:nvPicPr>
        <p:blipFill>
          <a:blip r:embed="rId2">
            <a:duotone>
              <a:prstClr val="black"/>
              <a:schemeClr val="tx2">
                <a:lumMod val="10000"/>
                <a:tint val="45000"/>
                <a:satMod val="400000"/>
              </a:schemeClr>
            </a:duotone>
            <a:extLst>
              <a:ext uri="{28A0092B-C50C-407E-A947-70E740481C1C}">
                <a14:useLocalDpi xmlns:a14="http://schemas.microsoft.com/office/drawing/2010/main" val="0"/>
              </a:ext>
            </a:extLst>
          </a:blip>
          <a:stretch>
            <a:fillRect/>
          </a:stretch>
        </p:blipFill>
        <p:spPr>
          <a:xfrm>
            <a:off x="341877" y="1358543"/>
            <a:ext cx="1143836" cy="1143836"/>
          </a:xfrm>
          <a:prstGeom prst="rect">
            <a:avLst/>
          </a:prstGeom>
        </p:spPr>
      </p:pic>
      <p:pic>
        <p:nvPicPr>
          <p:cNvPr id="9" name="Picture 8"/>
          <p:cNvPicPr>
            <a:picLocks noChangeAspect="1"/>
          </p:cNvPicPr>
          <p:nvPr/>
        </p:nvPicPr>
        <p:blipFill>
          <a:blip r:embed="rId3">
            <a:duotone>
              <a:prstClr val="black"/>
              <a:schemeClr val="tx2">
                <a:lumMod val="10000"/>
                <a:tint val="45000"/>
                <a:satMod val="400000"/>
              </a:schemeClr>
            </a:duotone>
            <a:extLst>
              <a:ext uri="{28A0092B-C50C-407E-A947-70E740481C1C}">
                <a14:useLocalDpi xmlns:a14="http://schemas.microsoft.com/office/drawing/2010/main" val="0"/>
              </a:ext>
            </a:extLst>
          </a:blip>
          <a:stretch>
            <a:fillRect/>
          </a:stretch>
        </p:blipFill>
        <p:spPr>
          <a:xfrm>
            <a:off x="2387099" y="1358543"/>
            <a:ext cx="1143836" cy="1143836"/>
          </a:xfrm>
          <a:prstGeom prst="rect">
            <a:avLst/>
          </a:prstGeom>
          <a:effectLst>
            <a:innerShdw blurRad="63500" dist="50800">
              <a:prstClr val="black">
                <a:alpha val="50000"/>
              </a:prstClr>
            </a:innerShdw>
          </a:effectLst>
        </p:spPr>
      </p:pic>
      <p:pic>
        <p:nvPicPr>
          <p:cNvPr id="10" name="Picture 9"/>
          <p:cNvPicPr>
            <a:picLocks noChangeAspect="1"/>
          </p:cNvPicPr>
          <p:nvPr/>
        </p:nvPicPr>
        <p:blipFill>
          <a:blip r:embed="rId4">
            <a:duotone>
              <a:prstClr val="black"/>
              <a:schemeClr val="tx2">
                <a:lumMod val="10000"/>
                <a:tint val="45000"/>
                <a:satMod val="400000"/>
              </a:schemeClr>
            </a:duotone>
            <a:extLst>
              <a:ext uri="{28A0092B-C50C-407E-A947-70E740481C1C}">
                <a14:useLocalDpi xmlns:a14="http://schemas.microsoft.com/office/drawing/2010/main" val="0"/>
              </a:ext>
            </a:extLst>
          </a:blip>
          <a:stretch>
            <a:fillRect/>
          </a:stretch>
        </p:blipFill>
        <p:spPr>
          <a:xfrm>
            <a:off x="358789" y="4575251"/>
            <a:ext cx="1144482" cy="1144482"/>
          </a:xfrm>
          <a:prstGeom prst="rect">
            <a:avLst/>
          </a:prstGeom>
          <a:effectLst>
            <a:innerShdw blurRad="63500" dist="50800">
              <a:prstClr val="black">
                <a:alpha val="50000"/>
              </a:prstClr>
            </a:innerShdw>
          </a:effectLst>
        </p:spPr>
      </p:pic>
      <p:pic>
        <p:nvPicPr>
          <p:cNvPr id="11" name="Picture 10"/>
          <p:cNvPicPr>
            <a:picLocks noChangeAspect="1"/>
          </p:cNvPicPr>
          <p:nvPr/>
        </p:nvPicPr>
        <p:blipFill>
          <a:blip r:embed="rId5">
            <a:duotone>
              <a:prstClr val="black"/>
              <a:schemeClr val="tx2">
                <a:lumMod val="10000"/>
                <a:tint val="45000"/>
                <a:satMod val="400000"/>
              </a:schemeClr>
            </a:duotone>
            <a:extLst>
              <a:ext uri="{28A0092B-C50C-407E-A947-70E740481C1C}">
                <a14:useLocalDpi xmlns:a14="http://schemas.microsoft.com/office/drawing/2010/main" val="0"/>
              </a:ext>
            </a:extLst>
          </a:blip>
          <a:stretch>
            <a:fillRect/>
          </a:stretch>
        </p:blipFill>
        <p:spPr>
          <a:xfrm>
            <a:off x="2404011" y="4590618"/>
            <a:ext cx="1144482" cy="1144482"/>
          </a:xfrm>
          <a:prstGeom prst="rect">
            <a:avLst/>
          </a:prstGeom>
          <a:effectLst>
            <a:innerShdw blurRad="63500" dist="50800">
              <a:prstClr val="black">
                <a:alpha val="50000"/>
              </a:prstClr>
            </a:innerShdw>
          </a:effectLst>
        </p:spPr>
      </p:pic>
      <p:pic>
        <p:nvPicPr>
          <p:cNvPr id="12" name="Picture 11"/>
          <p:cNvPicPr>
            <a:picLocks noChangeAspect="1"/>
          </p:cNvPicPr>
          <p:nvPr/>
        </p:nvPicPr>
        <p:blipFill>
          <a:blip r:embed="rId6">
            <a:duotone>
              <a:prstClr val="black"/>
              <a:schemeClr val="tx2">
                <a:lumMod val="10000"/>
                <a:tint val="45000"/>
                <a:satMod val="400000"/>
              </a:schemeClr>
            </a:duotone>
            <a:extLst>
              <a:ext uri="{28A0092B-C50C-407E-A947-70E740481C1C}">
                <a14:useLocalDpi xmlns:a14="http://schemas.microsoft.com/office/drawing/2010/main" val="0"/>
              </a:ext>
            </a:extLst>
          </a:blip>
          <a:stretch>
            <a:fillRect/>
          </a:stretch>
        </p:blipFill>
        <p:spPr>
          <a:xfrm>
            <a:off x="6494455" y="4575251"/>
            <a:ext cx="1144482" cy="1144482"/>
          </a:xfrm>
          <a:prstGeom prst="rect">
            <a:avLst/>
          </a:prstGeom>
          <a:effectLst>
            <a:innerShdw blurRad="63500" dist="50800">
              <a:prstClr val="black">
                <a:alpha val="50000"/>
              </a:prstClr>
            </a:innerShdw>
          </a:effectLst>
        </p:spPr>
      </p:pic>
      <p:pic>
        <p:nvPicPr>
          <p:cNvPr id="13" name="Picture 12"/>
          <p:cNvPicPr>
            <a:picLocks noChangeAspect="1"/>
          </p:cNvPicPr>
          <p:nvPr/>
        </p:nvPicPr>
        <p:blipFill>
          <a:blip r:embed="rId7">
            <a:duotone>
              <a:prstClr val="black"/>
              <a:schemeClr val="tx2">
                <a:lumMod val="10000"/>
                <a:tint val="45000"/>
                <a:satMod val="400000"/>
              </a:schemeClr>
            </a:duotone>
            <a:extLst>
              <a:ext uri="{28A0092B-C50C-407E-A947-70E740481C1C}">
                <a14:useLocalDpi xmlns:a14="http://schemas.microsoft.com/office/drawing/2010/main" val="0"/>
              </a:ext>
            </a:extLst>
          </a:blip>
          <a:stretch>
            <a:fillRect/>
          </a:stretch>
        </p:blipFill>
        <p:spPr>
          <a:xfrm>
            <a:off x="6287784" y="1364610"/>
            <a:ext cx="1144482" cy="1144482"/>
          </a:xfrm>
          <a:prstGeom prst="rect">
            <a:avLst/>
          </a:prstGeom>
          <a:effectLst>
            <a:innerShdw blurRad="63500" dist="50800">
              <a:prstClr val="black">
                <a:alpha val="50000"/>
              </a:prstClr>
            </a:innerShdw>
          </a:effectLst>
        </p:spPr>
      </p:pic>
      <p:pic>
        <p:nvPicPr>
          <p:cNvPr id="14" name="Picture 13"/>
          <p:cNvPicPr>
            <a:picLocks noChangeAspect="1"/>
          </p:cNvPicPr>
          <p:nvPr/>
        </p:nvPicPr>
        <p:blipFill>
          <a:blip r:embed="rId8">
            <a:duotone>
              <a:prstClr val="black"/>
              <a:schemeClr val="tx2">
                <a:lumMod val="10000"/>
                <a:tint val="45000"/>
                <a:satMod val="400000"/>
              </a:schemeClr>
            </a:duotone>
            <a:extLst>
              <a:ext uri="{28A0092B-C50C-407E-A947-70E740481C1C}">
                <a14:useLocalDpi xmlns:a14="http://schemas.microsoft.com/office/drawing/2010/main" val="0"/>
              </a:ext>
            </a:extLst>
          </a:blip>
          <a:stretch>
            <a:fillRect/>
          </a:stretch>
        </p:blipFill>
        <p:spPr>
          <a:xfrm>
            <a:off x="4449233" y="4590618"/>
            <a:ext cx="1145128" cy="1145128"/>
          </a:xfrm>
          <a:prstGeom prst="rect">
            <a:avLst/>
          </a:prstGeom>
          <a:effectLst>
            <a:innerShdw blurRad="63500" dist="50800">
              <a:prstClr val="black">
                <a:alpha val="50000"/>
              </a:prstClr>
            </a:innerShdw>
          </a:effectLst>
        </p:spPr>
      </p:pic>
      <p:pic>
        <p:nvPicPr>
          <p:cNvPr id="15" name="Picture 14"/>
          <p:cNvPicPr>
            <a:picLocks noChangeAspect="1"/>
          </p:cNvPicPr>
          <p:nvPr/>
        </p:nvPicPr>
        <p:blipFill>
          <a:blip r:embed="rId9">
            <a:duotone>
              <a:prstClr val="black"/>
              <a:schemeClr val="tx2">
                <a:lumMod val="10000"/>
                <a:tint val="45000"/>
                <a:satMod val="400000"/>
              </a:schemeClr>
            </a:duotone>
            <a:extLst>
              <a:ext uri="{28A0092B-C50C-407E-A947-70E740481C1C}">
                <a14:useLocalDpi xmlns:a14="http://schemas.microsoft.com/office/drawing/2010/main" val="0"/>
              </a:ext>
            </a:extLst>
          </a:blip>
          <a:stretch>
            <a:fillRect/>
          </a:stretch>
        </p:blipFill>
        <p:spPr>
          <a:xfrm>
            <a:off x="4409962" y="1378672"/>
            <a:ext cx="1147846" cy="1147846"/>
          </a:xfrm>
          <a:prstGeom prst="rect">
            <a:avLst/>
          </a:prstGeom>
          <a:effectLst>
            <a:innerShdw blurRad="63500" dist="50800" dir="18900000">
              <a:prstClr val="black">
                <a:alpha val="50000"/>
              </a:prstClr>
            </a:innerShdw>
          </a:effectLst>
        </p:spPr>
      </p:pic>
      <p:pic>
        <p:nvPicPr>
          <p:cNvPr id="16" name="Picture 15"/>
          <p:cNvPicPr>
            <a:picLocks noChangeAspect="1"/>
          </p:cNvPicPr>
          <p:nvPr/>
        </p:nvPicPr>
        <p:blipFill>
          <a:blip r:embed="rId10">
            <a:duotone>
              <a:prstClr val="black"/>
              <a:schemeClr val="tx2">
                <a:lumMod val="10000"/>
                <a:tint val="45000"/>
                <a:satMod val="400000"/>
              </a:schemeClr>
            </a:duotone>
            <a:extLst>
              <a:ext uri="{28A0092B-C50C-407E-A947-70E740481C1C}">
                <a14:useLocalDpi xmlns:a14="http://schemas.microsoft.com/office/drawing/2010/main" val="0"/>
              </a:ext>
            </a:extLst>
          </a:blip>
          <a:stretch>
            <a:fillRect/>
          </a:stretch>
        </p:blipFill>
        <p:spPr>
          <a:xfrm>
            <a:off x="9896078" y="2854776"/>
            <a:ext cx="1145128" cy="1145128"/>
          </a:xfrm>
          <a:prstGeom prst="rect">
            <a:avLst/>
          </a:prstGeom>
          <a:effectLst>
            <a:innerShdw blurRad="63500" dist="50800">
              <a:prstClr val="black">
                <a:alpha val="50000"/>
              </a:prstClr>
            </a:innerShdw>
          </a:effectLst>
        </p:spPr>
      </p:pic>
      <p:sp>
        <p:nvSpPr>
          <p:cNvPr id="25" name="Rectangle 24"/>
          <p:cNvSpPr/>
          <p:nvPr/>
        </p:nvSpPr>
        <p:spPr>
          <a:xfrm>
            <a:off x="195956" y="4170235"/>
            <a:ext cx="7683500" cy="2157312"/>
          </a:xfrm>
          <a:prstGeom prst="rect">
            <a:avLst/>
          </a:prstGeom>
          <a:noFill/>
          <a:ln w="76200">
            <a:solidFill>
              <a:srgbClr val="666666"/>
            </a:solidFill>
          </a:ln>
          <a:effectLst>
            <a:innerShdw blurRad="63500" dist="50800">
              <a:prstClr val="black">
                <a:alpha val="50000"/>
              </a:prstClr>
            </a:innerShdw>
          </a:effectLst>
          <a:scene3d>
            <a:camera prst="orthographicFront"/>
            <a:lightRig rig="threePt" dir="t"/>
          </a:scene3d>
          <a:sp3d>
            <a:bevelT prst="angle"/>
          </a:sp3d>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cxnSp>
        <p:nvCxnSpPr>
          <p:cNvPr id="28" name="Straight Arrow Connector 27"/>
          <p:cNvCxnSpPr/>
          <p:nvPr/>
        </p:nvCxnSpPr>
        <p:spPr>
          <a:xfrm>
            <a:off x="1665486" y="1955065"/>
            <a:ext cx="721613" cy="323"/>
          </a:xfrm>
          <a:prstGeom prst="straightConnector1">
            <a:avLst/>
          </a:prstGeom>
          <a:ln w="76200">
            <a:solidFill>
              <a:srgbClr val="585858"/>
            </a:solidFill>
            <a:tailEnd type="triangle"/>
          </a:ln>
          <a:effectLst>
            <a:innerShdw blurRad="63500" dist="50800">
              <a:prstClr val="black">
                <a:alpha val="50000"/>
              </a:prstClr>
            </a:inn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3530935" y="1953641"/>
            <a:ext cx="642991" cy="1424"/>
          </a:xfrm>
          <a:prstGeom prst="straightConnector1">
            <a:avLst/>
          </a:prstGeom>
          <a:ln w="76200">
            <a:solidFill>
              <a:srgbClr val="585858"/>
            </a:solidFill>
            <a:tailEnd type="triangle"/>
          </a:ln>
          <a:effectLst>
            <a:innerShdw blurRad="63500" dist="50800">
              <a:prstClr val="black">
                <a:alpha val="50000"/>
              </a:prstClr>
            </a:inn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1485713" y="5147492"/>
            <a:ext cx="795742" cy="0"/>
          </a:xfrm>
          <a:prstGeom prst="straightConnector1">
            <a:avLst/>
          </a:prstGeom>
          <a:ln w="76200">
            <a:solidFill>
              <a:srgbClr val="585858"/>
            </a:solidFill>
            <a:tailEnd type="triangle"/>
          </a:ln>
          <a:effectLst>
            <a:innerShdw blurRad="63500" dist="50800">
              <a:prstClr val="black">
                <a:alpha val="50000"/>
              </a:prstClr>
            </a:inn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3592386" y="5162859"/>
            <a:ext cx="775253" cy="24688"/>
          </a:xfrm>
          <a:prstGeom prst="straightConnector1">
            <a:avLst/>
          </a:prstGeom>
          <a:ln w="76200">
            <a:solidFill>
              <a:srgbClr val="585858"/>
            </a:solidFill>
            <a:tailEnd type="triangle"/>
          </a:ln>
          <a:effectLst>
            <a:innerShdw blurRad="63500" dist="50800">
              <a:prstClr val="black">
                <a:alpha val="50000"/>
              </a:prstClr>
            </a:inn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5631738" y="5162859"/>
            <a:ext cx="775253" cy="24688"/>
          </a:xfrm>
          <a:prstGeom prst="straightConnector1">
            <a:avLst/>
          </a:prstGeom>
          <a:ln w="76200">
            <a:solidFill>
              <a:srgbClr val="585858"/>
            </a:solidFill>
            <a:tailEnd type="triangle"/>
          </a:ln>
          <a:effectLst>
            <a:innerShdw blurRad="63500" dist="50800">
              <a:prstClr val="black">
                <a:alpha val="50000"/>
              </a:prstClr>
            </a:inn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2959015" y="2993870"/>
            <a:ext cx="0" cy="1088089"/>
          </a:xfrm>
          <a:prstGeom prst="straightConnector1">
            <a:avLst/>
          </a:prstGeom>
          <a:ln w="76200">
            <a:solidFill>
              <a:srgbClr val="585858"/>
            </a:solidFill>
            <a:tailEnd type="triangle"/>
          </a:ln>
          <a:effectLst>
            <a:innerShdw blurRad="63500" dist="50800">
              <a:prstClr val="black">
                <a:alpha val="50000"/>
              </a:prstClr>
            </a:inn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
        <p:nvSpPr>
          <p:cNvPr id="58" name="Rectangle 57"/>
          <p:cNvSpPr/>
          <p:nvPr/>
        </p:nvSpPr>
        <p:spPr>
          <a:xfrm>
            <a:off x="9096506" y="2423695"/>
            <a:ext cx="2768056" cy="2010609"/>
          </a:xfrm>
          <a:prstGeom prst="rect">
            <a:avLst/>
          </a:prstGeom>
          <a:noFill/>
          <a:ln w="76200">
            <a:solidFill>
              <a:srgbClr val="666666"/>
            </a:solidFill>
          </a:ln>
          <a:effectLst>
            <a:innerShdw blurRad="63500" dist="50800">
              <a:prstClr val="black">
                <a:alpha val="50000"/>
              </a:prstClr>
            </a:innerShdw>
          </a:effectLst>
          <a:scene3d>
            <a:camera prst="orthographicFront"/>
            <a:lightRig rig="threePt" dir="t"/>
          </a:scene3d>
          <a:sp3d>
            <a:bevelT prst="angle"/>
          </a:sp3d>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63" name="TextBox 62"/>
          <p:cNvSpPr txBox="1"/>
          <p:nvPr/>
        </p:nvSpPr>
        <p:spPr>
          <a:xfrm>
            <a:off x="172723" y="2547416"/>
            <a:ext cx="1402874" cy="369332"/>
          </a:xfrm>
          <a:prstGeom prst="rect">
            <a:avLst/>
          </a:prstGeom>
          <a:noFill/>
        </p:spPr>
        <p:txBody>
          <a:bodyPr wrap="square" rtlCol="0">
            <a:spAutoFit/>
            <a:scene3d>
              <a:camera prst="orthographicFront"/>
              <a:lightRig rig="threePt" dir="t"/>
            </a:scene3d>
            <a:sp3d extrusionH="57150">
              <a:bevelT w="38100" h="38100" prst="angle"/>
            </a:sp3d>
          </a:bodyPr>
          <a:lstStyle/>
          <a:p>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Getting data</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65" name="TextBox 64"/>
          <p:cNvSpPr txBox="1"/>
          <p:nvPr/>
        </p:nvSpPr>
        <p:spPr>
          <a:xfrm>
            <a:off x="2186207" y="2553852"/>
            <a:ext cx="1545616" cy="369332"/>
          </a:xfrm>
          <a:prstGeom prst="rect">
            <a:avLst/>
          </a:prstGeom>
          <a:noFill/>
        </p:spPr>
        <p:txBody>
          <a:bodyPr wrap="none" rtlCol="0">
            <a:spAutoFit/>
            <a:scene3d>
              <a:camera prst="orthographicFront"/>
              <a:lightRig rig="threePt" dir="t"/>
            </a:scene3d>
            <a:sp3d extrusionH="57150">
              <a:bevelT w="38100" h="38100" prst="angle"/>
            </a:sp3d>
          </a:bodyPr>
          <a:lstStyle/>
          <a:p>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Cleaning data</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66" name="TextBox 65"/>
          <p:cNvSpPr txBox="1"/>
          <p:nvPr/>
        </p:nvSpPr>
        <p:spPr>
          <a:xfrm>
            <a:off x="292075" y="5780137"/>
            <a:ext cx="1507144" cy="369332"/>
          </a:xfrm>
          <a:prstGeom prst="rect">
            <a:avLst/>
          </a:prstGeom>
          <a:noFill/>
        </p:spPr>
        <p:txBody>
          <a:bodyPr wrap="none" rtlCol="0">
            <a:spAutoFit/>
            <a:scene3d>
              <a:camera prst="orthographicFront"/>
              <a:lightRig rig="threePt" dir="t"/>
            </a:scene3d>
            <a:sp3d extrusionH="57150">
              <a:bevelT w="38100" h="38100" prst="angle"/>
            </a:sp3d>
          </a:bodyPr>
          <a:lstStyle/>
          <a:p>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Data splitting</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67" name="Rectangle 66"/>
          <p:cNvSpPr/>
          <p:nvPr/>
        </p:nvSpPr>
        <p:spPr>
          <a:xfrm>
            <a:off x="4248432" y="911967"/>
            <a:ext cx="3631024" cy="2098776"/>
          </a:xfrm>
          <a:prstGeom prst="rect">
            <a:avLst/>
          </a:prstGeom>
          <a:noFill/>
          <a:ln w="76200">
            <a:solidFill>
              <a:srgbClr val="666666"/>
            </a:solidFill>
          </a:ln>
          <a:effectLst>
            <a:innerShdw blurRad="63500" dist="50800">
              <a:prstClr val="black">
                <a:alpha val="50000"/>
              </a:prstClr>
            </a:innerShdw>
          </a:effectLst>
          <a:scene3d>
            <a:camera prst="orthographicFront"/>
            <a:lightRig rig="threePt" dir="t"/>
          </a:scene3d>
          <a:sp3d>
            <a:bevelT prst="angle"/>
          </a:sp3d>
        </p:spPr>
        <p:style>
          <a:lnRef idx="2">
            <a:schemeClr val="accent6"/>
          </a:lnRef>
          <a:fillRef idx="1">
            <a:schemeClr val="lt1"/>
          </a:fillRef>
          <a:effectRef idx="0">
            <a:schemeClr val="accent6"/>
          </a:effectRef>
          <a:fontRef idx="minor">
            <a:schemeClr val="dk1"/>
          </a:fontRef>
        </p:style>
        <p:txBody>
          <a:bodyPr rtlCol="0" anchor="ctr"/>
          <a:lstStyle/>
          <a:p>
            <a:pPr algn="r"/>
            <a:endParaRPr lang="en-IN"/>
          </a:p>
        </p:txBody>
      </p:sp>
      <p:sp>
        <p:nvSpPr>
          <p:cNvPr id="78" name="TextBox 77"/>
          <p:cNvSpPr txBox="1"/>
          <p:nvPr/>
        </p:nvSpPr>
        <p:spPr>
          <a:xfrm>
            <a:off x="2062072" y="5786889"/>
            <a:ext cx="1828359" cy="369332"/>
          </a:xfrm>
          <a:prstGeom prst="rect">
            <a:avLst/>
          </a:prstGeom>
          <a:noFill/>
        </p:spPr>
        <p:txBody>
          <a:bodyPr wrap="square" rtlCol="0">
            <a:spAutoFit/>
            <a:scene3d>
              <a:camera prst="orthographicFront"/>
              <a:lightRig rig="threePt" dir="t"/>
            </a:scene3d>
            <a:sp3d extrusionH="57150">
              <a:bevelT w="38100" h="38100" prst="angle"/>
            </a:sp3d>
          </a:bodyPr>
          <a:lstStyle/>
          <a:p>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Model Training</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79" name="TextBox 78"/>
          <p:cNvSpPr txBox="1"/>
          <p:nvPr/>
        </p:nvSpPr>
        <p:spPr>
          <a:xfrm>
            <a:off x="4269549" y="5786573"/>
            <a:ext cx="1503938" cy="369332"/>
          </a:xfrm>
          <a:prstGeom prst="rect">
            <a:avLst/>
          </a:prstGeom>
          <a:noFill/>
        </p:spPr>
        <p:txBody>
          <a:bodyPr wrap="none" rtlCol="0">
            <a:spAutoFit/>
            <a:scene3d>
              <a:camera prst="orthographicFront"/>
              <a:lightRig rig="threePt" dir="t"/>
            </a:scene3d>
            <a:sp3d extrusionH="57150">
              <a:bevelT w="38100" h="38100" prst="angle"/>
            </a:sp3d>
          </a:bodyPr>
          <a:lstStyle/>
          <a:p>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Classification</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80" name="TextBox 79"/>
          <p:cNvSpPr txBox="1"/>
          <p:nvPr/>
        </p:nvSpPr>
        <p:spPr>
          <a:xfrm>
            <a:off x="6713735" y="5776445"/>
            <a:ext cx="881395" cy="369332"/>
          </a:xfrm>
          <a:prstGeom prst="rect">
            <a:avLst/>
          </a:prstGeom>
          <a:noFill/>
        </p:spPr>
        <p:txBody>
          <a:bodyPr wrap="none" rtlCol="0">
            <a:spAutoFit/>
            <a:scene3d>
              <a:camera prst="orthographicFront"/>
              <a:lightRig rig="threePt" dir="t"/>
            </a:scene3d>
            <a:sp3d extrusionH="57150">
              <a:bevelT w="38100" h="38100" prst="angle"/>
            </a:sp3d>
          </a:bodyPr>
          <a:lstStyle/>
          <a:p>
            <a:pPr algn="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Testing</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91" name="TextBox 90"/>
          <p:cNvSpPr txBox="1"/>
          <p:nvPr/>
        </p:nvSpPr>
        <p:spPr>
          <a:xfrm>
            <a:off x="2615482" y="6327547"/>
            <a:ext cx="2606034" cy="461665"/>
          </a:xfrm>
          <a:prstGeom prst="rect">
            <a:avLst/>
          </a:prstGeom>
          <a:noFill/>
        </p:spPr>
        <p:txBody>
          <a:bodyPr wrap="none" rtlCol="0">
            <a:spAutoFit/>
            <a:scene3d>
              <a:camera prst="orthographicFront"/>
              <a:lightRig rig="threePt" dir="t"/>
            </a:scene3d>
            <a:sp3d extrusionH="57150">
              <a:bevelT w="38100" h="38100" prst="angle"/>
            </a:sp3d>
          </a:bodyPr>
          <a:lstStyle/>
          <a:p>
            <a:r>
              <a:rPr lang="en-IN" sz="2400" dirty="0" smtClean="0">
                <a:ln w="0"/>
                <a:gradFill>
                  <a:gsLst>
                    <a:gs pos="21000">
                      <a:srgbClr val="53575C"/>
                    </a:gs>
                    <a:gs pos="88000">
                      <a:srgbClr val="C5C7CA"/>
                    </a:gs>
                  </a:gsLst>
                  <a:lin ang="5400000"/>
                </a:gradFill>
                <a:effectLst>
                  <a:innerShdw blurRad="63500" dist="50800" dir="10800000">
                    <a:prstClr val="black">
                      <a:alpha val="50000"/>
                    </a:prstClr>
                  </a:innerShdw>
                </a:effectLst>
              </a:rPr>
              <a:t>Machine Learning</a:t>
            </a:r>
            <a:endParaRPr lang="en-IN" sz="2400"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101" name="TextBox 100"/>
          <p:cNvSpPr txBox="1"/>
          <p:nvPr/>
        </p:nvSpPr>
        <p:spPr>
          <a:xfrm>
            <a:off x="4474803" y="2553852"/>
            <a:ext cx="1018164" cy="369332"/>
          </a:xfrm>
          <a:prstGeom prst="rect">
            <a:avLst/>
          </a:prstGeom>
          <a:noFill/>
        </p:spPr>
        <p:txBody>
          <a:bodyPr wrap="none" rtlCol="0">
            <a:spAutoFit/>
            <a:scene3d>
              <a:camera prst="orthographicFront"/>
              <a:lightRig rig="threePt" dir="t"/>
            </a:scene3d>
            <a:sp3d extrusionH="57150">
              <a:bevelT w="38100" h="38100" prst="angle"/>
            </a:sp3d>
          </a:bodyPr>
          <a:lstStyle/>
          <a:p>
            <a:pPr algn="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Analysis</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102" name="TextBox 101"/>
          <p:cNvSpPr txBox="1"/>
          <p:nvPr/>
        </p:nvSpPr>
        <p:spPr>
          <a:xfrm>
            <a:off x="6124919" y="2570524"/>
            <a:ext cx="1470211" cy="369332"/>
          </a:xfrm>
          <a:prstGeom prst="rect">
            <a:avLst/>
          </a:prstGeom>
          <a:noFill/>
        </p:spPr>
        <p:txBody>
          <a:bodyPr wrap="none" rtlCol="0">
            <a:spAutoFit/>
            <a:scene3d>
              <a:camera prst="orthographicFront"/>
              <a:lightRig rig="threePt" dir="t"/>
            </a:scene3d>
            <a:sp3d extrusionH="57150">
              <a:bevelT w="38100" h="38100" prst="angle"/>
            </a:sp3d>
          </a:bodyPr>
          <a:lstStyle/>
          <a:p>
            <a:pPr algn="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Visualization</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103" name="TextBox 102"/>
          <p:cNvSpPr txBox="1"/>
          <p:nvPr/>
        </p:nvSpPr>
        <p:spPr>
          <a:xfrm>
            <a:off x="4479639" y="413770"/>
            <a:ext cx="3168609" cy="400110"/>
          </a:xfrm>
          <a:prstGeom prst="rect">
            <a:avLst/>
          </a:prstGeom>
          <a:noFill/>
        </p:spPr>
        <p:txBody>
          <a:bodyPr wrap="square" rtlCol="0">
            <a:spAutoFit/>
            <a:scene3d>
              <a:camera prst="orthographicFront"/>
              <a:lightRig rig="threePt" dir="t"/>
            </a:scene3d>
            <a:sp3d extrusionH="57150">
              <a:bevelT w="38100" h="38100" prst="angle"/>
            </a:sp3d>
          </a:bodyPr>
          <a:lstStyle/>
          <a:p>
            <a:r>
              <a:rPr lang="en-IN" sz="2000" dirty="0" smtClean="0">
                <a:ln w="0"/>
                <a:gradFill>
                  <a:gsLst>
                    <a:gs pos="21000">
                      <a:srgbClr val="53575C"/>
                    </a:gs>
                    <a:gs pos="88000">
                      <a:srgbClr val="C5C7CA"/>
                    </a:gs>
                  </a:gsLst>
                  <a:lin ang="5400000"/>
                </a:gradFill>
                <a:effectLst>
                  <a:innerShdw blurRad="63500" dist="50800" dir="10800000">
                    <a:prstClr val="black">
                      <a:alpha val="50000"/>
                    </a:prstClr>
                  </a:innerShdw>
                </a:effectLst>
              </a:rPr>
              <a:t>Exploratory Data Analysis</a:t>
            </a:r>
            <a:endParaRPr lang="en-IN" sz="2000"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106" name="TextBox 105"/>
          <p:cNvSpPr txBox="1"/>
          <p:nvPr/>
        </p:nvSpPr>
        <p:spPr>
          <a:xfrm>
            <a:off x="10003768" y="4039432"/>
            <a:ext cx="953531" cy="369332"/>
          </a:xfrm>
          <a:prstGeom prst="rect">
            <a:avLst/>
          </a:prstGeom>
          <a:noFill/>
        </p:spPr>
        <p:txBody>
          <a:bodyPr wrap="none" rtlCol="0">
            <a:spAutoFit/>
            <a:scene3d>
              <a:camera prst="orthographicFront"/>
              <a:lightRig rig="threePt" dir="t"/>
            </a:scene3d>
            <a:sp3d extrusionH="57150">
              <a:bevelT w="38100" h="38100" prst="angle"/>
            </a:sp3d>
          </a:bodyPr>
          <a:lstStyle/>
          <a:p>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Website</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cxnSp>
        <p:nvCxnSpPr>
          <p:cNvPr id="118" name="Elbow Connector 117"/>
          <p:cNvCxnSpPr/>
          <p:nvPr/>
        </p:nvCxnSpPr>
        <p:spPr>
          <a:xfrm>
            <a:off x="7957665" y="1953641"/>
            <a:ext cx="1115057" cy="776859"/>
          </a:xfrm>
          <a:prstGeom prst="bentConnector3">
            <a:avLst>
              <a:gd name="adj1" fmla="val 50000"/>
            </a:avLst>
          </a:prstGeom>
          <a:ln w="76200">
            <a:solidFill>
              <a:schemeClr val="bg2">
                <a:lumMod val="75000"/>
                <a:lumOff val="25000"/>
              </a:schemeClr>
            </a:solidFill>
            <a:tailEnd type="triangle"/>
          </a:ln>
          <a:effectLst>
            <a:innerShdw blurRad="63500" dist="50800">
              <a:prstClr val="black">
                <a:alpha val="50000"/>
              </a:prstClr>
            </a:inn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cxnSp>
        <p:nvCxnSpPr>
          <p:cNvPr id="128" name="Elbow Connector 127"/>
          <p:cNvCxnSpPr/>
          <p:nvPr/>
        </p:nvCxnSpPr>
        <p:spPr>
          <a:xfrm flipV="1">
            <a:off x="7957665" y="4126759"/>
            <a:ext cx="1115057" cy="1036100"/>
          </a:xfrm>
          <a:prstGeom prst="bentConnector3">
            <a:avLst>
              <a:gd name="adj1" fmla="val 50000"/>
            </a:avLst>
          </a:prstGeom>
          <a:ln w="76200">
            <a:solidFill>
              <a:schemeClr val="bg2">
                <a:lumMod val="75000"/>
                <a:lumOff val="25000"/>
              </a:schemeClr>
            </a:solidFill>
            <a:tailEnd type="triangle"/>
          </a:ln>
          <a:effectLst>
            <a:innerShdw blurRad="63500" dist="50800">
              <a:prstClr val="black">
                <a:alpha val="50000"/>
              </a:prstClr>
            </a:innerShdw>
          </a:effectLst>
          <a:scene3d>
            <a:camera prst="orthographicFront"/>
            <a:lightRig rig="threePt" dir="t"/>
          </a:scene3d>
          <a:sp3d>
            <a:bevelT prst="angle"/>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4518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5"/>
                                        </p:tgtEl>
                                        <p:attrNameLst>
                                          <p:attrName>style.visibility</p:attrName>
                                        </p:attrNameLst>
                                      </p:cBhvr>
                                      <p:to>
                                        <p:strVal val="visible"/>
                                      </p:to>
                                    </p:set>
                                    <p:animEffect transition="in" filter="fade">
                                      <p:cBhvr>
                                        <p:cTn id="22" dur="500"/>
                                        <p:tgtEl>
                                          <p:spTgt spid="6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103"/>
                                        </p:tgtEl>
                                        <p:attrNameLst>
                                          <p:attrName>style.visibility</p:attrName>
                                        </p:attrNameLst>
                                      </p:cBhvr>
                                      <p:to>
                                        <p:strVal val="visible"/>
                                      </p:to>
                                    </p:set>
                                    <p:animEffect transition="in" filter="fade">
                                      <p:cBhvr>
                                        <p:cTn id="31" dur="500"/>
                                        <p:tgtEl>
                                          <p:spTgt spid="10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7"/>
                                        </p:tgtEl>
                                        <p:attrNameLst>
                                          <p:attrName>style.visibility</p:attrName>
                                        </p:attrNameLst>
                                      </p:cBhvr>
                                      <p:to>
                                        <p:strVal val="visible"/>
                                      </p:to>
                                    </p:set>
                                    <p:animEffect transition="in" filter="fade">
                                      <p:cBhvr>
                                        <p:cTn id="34" dur="500"/>
                                        <p:tgtEl>
                                          <p:spTgt spid="6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01"/>
                                        </p:tgtEl>
                                        <p:attrNameLst>
                                          <p:attrName>style.visibility</p:attrName>
                                        </p:attrNameLst>
                                      </p:cBhvr>
                                      <p:to>
                                        <p:strVal val="visible"/>
                                      </p:to>
                                    </p:set>
                                    <p:animEffect transition="in" filter="fade">
                                      <p:cBhvr>
                                        <p:cTn id="42" dur="500"/>
                                        <p:tgtEl>
                                          <p:spTgt spid="10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02"/>
                                        </p:tgtEl>
                                        <p:attrNameLst>
                                          <p:attrName>style.visibility</p:attrName>
                                        </p:attrNameLst>
                                      </p:cBhvr>
                                      <p:to>
                                        <p:strVal val="visible"/>
                                      </p:to>
                                    </p:set>
                                    <p:animEffect transition="in" filter="fade">
                                      <p:cBhvr>
                                        <p:cTn id="50" dur="500"/>
                                        <p:tgtEl>
                                          <p:spTgt spid="10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53"/>
                                        </p:tgtEl>
                                        <p:attrNameLst>
                                          <p:attrName>style.visibility</p:attrName>
                                        </p:attrNameLst>
                                      </p:cBhvr>
                                      <p:to>
                                        <p:strVal val="visible"/>
                                      </p:to>
                                    </p:set>
                                    <p:animEffect transition="in" filter="fade">
                                      <p:cBhvr>
                                        <p:cTn id="55" dur="500"/>
                                        <p:tgtEl>
                                          <p:spTgt spid="5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5"/>
                                        </p:tgtEl>
                                        <p:attrNameLst>
                                          <p:attrName>style.visibility</p:attrName>
                                        </p:attrNameLst>
                                      </p:cBhvr>
                                      <p:to>
                                        <p:strVal val="visible"/>
                                      </p:to>
                                    </p:set>
                                    <p:animEffect transition="in" filter="fade">
                                      <p:cBhvr>
                                        <p:cTn id="58" dur="500"/>
                                        <p:tgtEl>
                                          <p:spTgt spid="25"/>
                                        </p:tgtEl>
                                      </p:cBhvr>
                                    </p:animEffect>
                                  </p:childTnLst>
                                </p:cTn>
                              </p:par>
                            </p:childTnLst>
                          </p:cTn>
                        </p:par>
                        <p:par>
                          <p:cTn id="59" fill="hold">
                            <p:stCondLst>
                              <p:cond delay="500"/>
                            </p:stCondLst>
                            <p:childTnLst>
                              <p:par>
                                <p:cTn id="60" presetID="10" presetClass="entr" presetSubtype="0" fill="hold" grpId="0" nodeType="afterEffect">
                                  <p:stCondLst>
                                    <p:cond delay="0"/>
                                  </p:stCondLst>
                                  <p:childTnLst>
                                    <p:set>
                                      <p:cBhvr>
                                        <p:cTn id="61" dur="1" fill="hold">
                                          <p:stCondLst>
                                            <p:cond delay="0"/>
                                          </p:stCondLst>
                                        </p:cTn>
                                        <p:tgtEl>
                                          <p:spTgt spid="91"/>
                                        </p:tgtEl>
                                        <p:attrNameLst>
                                          <p:attrName>style.visibility</p:attrName>
                                        </p:attrNameLst>
                                      </p:cBhvr>
                                      <p:to>
                                        <p:strVal val="visible"/>
                                      </p:to>
                                    </p:set>
                                    <p:animEffect transition="in" filter="fade">
                                      <p:cBhvr>
                                        <p:cTn id="62" dur="500"/>
                                        <p:tgtEl>
                                          <p:spTgt spid="91"/>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fade">
                                      <p:cBhvr>
                                        <p:cTn id="67" dur="500"/>
                                        <p:tgtEl>
                                          <p:spTgt spid="1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6"/>
                                        </p:tgtEl>
                                        <p:attrNameLst>
                                          <p:attrName>style.visibility</p:attrName>
                                        </p:attrNameLst>
                                      </p:cBhvr>
                                      <p:to>
                                        <p:strVal val="visible"/>
                                      </p:to>
                                    </p:set>
                                    <p:animEffect transition="in" filter="fade">
                                      <p:cBhvr>
                                        <p:cTn id="70" dur="500"/>
                                        <p:tgtEl>
                                          <p:spTgt spid="66"/>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50"/>
                                        </p:tgtEl>
                                        <p:attrNameLst>
                                          <p:attrName>style.visibility</p:attrName>
                                        </p:attrNameLst>
                                      </p:cBhvr>
                                      <p:to>
                                        <p:strVal val="visible"/>
                                      </p:to>
                                    </p:set>
                                    <p:animEffect transition="in" filter="fade">
                                      <p:cBhvr>
                                        <p:cTn id="75" dur="500"/>
                                        <p:tgtEl>
                                          <p:spTgt spid="50"/>
                                        </p:tgtEl>
                                      </p:cBhvr>
                                    </p:animEffect>
                                  </p:childTnLst>
                                </p:cTn>
                              </p:par>
                            </p:childTnLst>
                          </p:cTn>
                        </p:par>
                        <p:par>
                          <p:cTn id="76" fill="hold">
                            <p:stCondLst>
                              <p:cond delay="500"/>
                            </p:stCondLst>
                            <p:childTnLst>
                              <p:par>
                                <p:cTn id="77" presetID="10" presetClass="entr" presetSubtype="0" fill="hold" nodeType="afterEffect">
                                  <p:stCondLst>
                                    <p:cond delay="0"/>
                                  </p:stCondLst>
                                  <p:childTnLst>
                                    <p:set>
                                      <p:cBhvr>
                                        <p:cTn id="78" dur="1" fill="hold">
                                          <p:stCondLst>
                                            <p:cond delay="0"/>
                                          </p:stCondLst>
                                        </p:cTn>
                                        <p:tgtEl>
                                          <p:spTgt spid="11"/>
                                        </p:tgtEl>
                                        <p:attrNameLst>
                                          <p:attrName>style.visibility</p:attrName>
                                        </p:attrNameLst>
                                      </p:cBhvr>
                                      <p:to>
                                        <p:strVal val="visible"/>
                                      </p:to>
                                    </p:set>
                                    <p:animEffect transition="in" filter="fade">
                                      <p:cBhvr>
                                        <p:cTn id="79" dur="500"/>
                                        <p:tgtEl>
                                          <p:spTgt spid="11"/>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78"/>
                                        </p:tgtEl>
                                        <p:attrNameLst>
                                          <p:attrName>style.visibility</p:attrName>
                                        </p:attrNameLst>
                                      </p:cBhvr>
                                      <p:to>
                                        <p:strVal val="visible"/>
                                      </p:to>
                                    </p:set>
                                    <p:animEffect transition="in" filter="fade">
                                      <p:cBhvr>
                                        <p:cTn id="82" dur="500"/>
                                        <p:tgtEl>
                                          <p:spTgt spid="78"/>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51"/>
                                        </p:tgtEl>
                                        <p:attrNameLst>
                                          <p:attrName>style.visibility</p:attrName>
                                        </p:attrNameLst>
                                      </p:cBhvr>
                                      <p:to>
                                        <p:strVal val="visible"/>
                                      </p:to>
                                    </p:set>
                                    <p:animEffect transition="in" filter="fade">
                                      <p:cBhvr>
                                        <p:cTn id="87" dur="500"/>
                                        <p:tgtEl>
                                          <p:spTgt spid="51"/>
                                        </p:tgtEl>
                                      </p:cBhvr>
                                    </p:animEffect>
                                  </p:childTnLst>
                                </p:cTn>
                              </p:par>
                            </p:childTnLst>
                          </p:cTn>
                        </p:par>
                        <p:par>
                          <p:cTn id="88" fill="hold">
                            <p:stCondLst>
                              <p:cond delay="500"/>
                            </p:stCondLst>
                            <p:childTnLst>
                              <p:par>
                                <p:cTn id="89" presetID="10" presetClass="entr" presetSubtype="0" fill="hold" nodeType="afterEffect">
                                  <p:stCondLst>
                                    <p:cond delay="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500"/>
                                        <p:tgtEl>
                                          <p:spTgt spid="1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79"/>
                                        </p:tgtEl>
                                        <p:attrNameLst>
                                          <p:attrName>style.visibility</p:attrName>
                                        </p:attrNameLst>
                                      </p:cBhvr>
                                      <p:to>
                                        <p:strVal val="visible"/>
                                      </p:to>
                                    </p:set>
                                    <p:animEffect transition="in" filter="fade">
                                      <p:cBhvr>
                                        <p:cTn id="94" dur="500"/>
                                        <p:tgtEl>
                                          <p:spTgt spid="79"/>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nodeType="clickEffect">
                                  <p:stCondLst>
                                    <p:cond delay="0"/>
                                  </p:stCondLst>
                                  <p:childTnLst>
                                    <p:set>
                                      <p:cBhvr>
                                        <p:cTn id="98" dur="1" fill="hold">
                                          <p:stCondLst>
                                            <p:cond delay="0"/>
                                          </p:stCondLst>
                                        </p:cTn>
                                        <p:tgtEl>
                                          <p:spTgt spid="52"/>
                                        </p:tgtEl>
                                        <p:attrNameLst>
                                          <p:attrName>style.visibility</p:attrName>
                                        </p:attrNameLst>
                                      </p:cBhvr>
                                      <p:to>
                                        <p:strVal val="visible"/>
                                      </p:to>
                                    </p:set>
                                    <p:animEffect transition="in" filter="fade">
                                      <p:cBhvr>
                                        <p:cTn id="99" dur="500"/>
                                        <p:tgtEl>
                                          <p:spTgt spid="52"/>
                                        </p:tgtEl>
                                      </p:cBhvr>
                                    </p:animEffect>
                                  </p:childTnLst>
                                </p:cTn>
                              </p:par>
                            </p:childTnLst>
                          </p:cTn>
                        </p:par>
                        <p:par>
                          <p:cTn id="100" fill="hold">
                            <p:stCondLst>
                              <p:cond delay="500"/>
                            </p:stCondLst>
                            <p:childTnLst>
                              <p:par>
                                <p:cTn id="101" presetID="10" presetClass="entr" presetSubtype="0" fill="hold" nodeType="afterEffect">
                                  <p:stCondLst>
                                    <p:cond delay="0"/>
                                  </p:stCondLst>
                                  <p:childTnLst>
                                    <p:set>
                                      <p:cBhvr>
                                        <p:cTn id="102" dur="1" fill="hold">
                                          <p:stCondLst>
                                            <p:cond delay="0"/>
                                          </p:stCondLst>
                                        </p:cTn>
                                        <p:tgtEl>
                                          <p:spTgt spid="12"/>
                                        </p:tgtEl>
                                        <p:attrNameLst>
                                          <p:attrName>style.visibility</p:attrName>
                                        </p:attrNameLst>
                                      </p:cBhvr>
                                      <p:to>
                                        <p:strVal val="visible"/>
                                      </p:to>
                                    </p:set>
                                    <p:animEffect transition="in" filter="fade">
                                      <p:cBhvr>
                                        <p:cTn id="103" dur="500"/>
                                        <p:tgtEl>
                                          <p:spTgt spid="12"/>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80"/>
                                        </p:tgtEl>
                                        <p:attrNameLst>
                                          <p:attrName>style.visibility</p:attrName>
                                        </p:attrNameLst>
                                      </p:cBhvr>
                                      <p:to>
                                        <p:strVal val="visible"/>
                                      </p:to>
                                    </p:set>
                                    <p:animEffect transition="in" filter="fade">
                                      <p:cBhvr>
                                        <p:cTn id="106" dur="500"/>
                                        <p:tgtEl>
                                          <p:spTgt spid="80"/>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118"/>
                                        </p:tgtEl>
                                        <p:attrNameLst>
                                          <p:attrName>style.visibility</p:attrName>
                                        </p:attrNameLst>
                                      </p:cBhvr>
                                      <p:to>
                                        <p:strVal val="visible"/>
                                      </p:to>
                                    </p:set>
                                    <p:animEffect transition="in" filter="fade">
                                      <p:cBhvr>
                                        <p:cTn id="111" dur="500"/>
                                        <p:tgtEl>
                                          <p:spTgt spid="118"/>
                                        </p:tgtEl>
                                      </p:cBhvr>
                                    </p:animEffect>
                                  </p:childTnLst>
                                </p:cTn>
                              </p:par>
                              <p:par>
                                <p:cTn id="112" presetID="10" presetClass="entr" presetSubtype="0" fill="hold" nodeType="withEffect">
                                  <p:stCondLst>
                                    <p:cond delay="0"/>
                                  </p:stCondLst>
                                  <p:childTnLst>
                                    <p:set>
                                      <p:cBhvr>
                                        <p:cTn id="113" dur="1" fill="hold">
                                          <p:stCondLst>
                                            <p:cond delay="0"/>
                                          </p:stCondLst>
                                        </p:cTn>
                                        <p:tgtEl>
                                          <p:spTgt spid="128"/>
                                        </p:tgtEl>
                                        <p:attrNameLst>
                                          <p:attrName>style.visibility</p:attrName>
                                        </p:attrNameLst>
                                      </p:cBhvr>
                                      <p:to>
                                        <p:strVal val="visible"/>
                                      </p:to>
                                    </p:set>
                                    <p:animEffect transition="in" filter="fade">
                                      <p:cBhvr>
                                        <p:cTn id="114" dur="500"/>
                                        <p:tgtEl>
                                          <p:spTgt spid="128"/>
                                        </p:tgtEl>
                                      </p:cBhvr>
                                    </p:animEffect>
                                  </p:childTnLst>
                                </p:cTn>
                              </p:par>
                            </p:childTnLst>
                          </p:cTn>
                        </p:par>
                        <p:par>
                          <p:cTn id="115" fill="hold">
                            <p:stCondLst>
                              <p:cond delay="500"/>
                            </p:stCondLst>
                            <p:childTnLst>
                              <p:par>
                                <p:cTn id="116" presetID="10" presetClass="entr" presetSubtype="0" fill="hold" grpId="0" nodeType="afterEffect">
                                  <p:stCondLst>
                                    <p:cond delay="0"/>
                                  </p:stCondLst>
                                  <p:childTnLst>
                                    <p:set>
                                      <p:cBhvr>
                                        <p:cTn id="117" dur="1" fill="hold">
                                          <p:stCondLst>
                                            <p:cond delay="0"/>
                                          </p:stCondLst>
                                        </p:cTn>
                                        <p:tgtEl>
                                          <p:spTgt spid="58"/>
                                        </p:tgtEl>
                                        <p:attrNameLst>
                                          <p:attrName>style.visibility</p:attrName>
                                        </p:attrNameLst>
                                      </p:cBhvr>
                                      <p:to>
                                        <p:strVal val="visible"/>
                                      </p:to>
                                    </p:set>
                                    <p:animEffect transition="in" filter="fade">
                                      <p:cBhvr>
                                        <p:cTn id="118" dur="500"/>
                                        <p:tgtEl>
                                          <p:spTgt spid="58"/>
                                        </p:tgtEl>
                                      </p:cBhvr>
                                    </p:animEffect>
                                  </p:childTnLst>
                                </p:cTn>
                              </p:par>
                            </p:childTnLst>
                          </p:cTn>
                        </p:par>
                      </p:childTnLst>
                    </p:cTn>
                  </p:par>
                  <p:par>
                    <p:cTn id="119" fill="hold">
                      <p:stCondLst>
                        <p:cond delay="indefinite"/>
                      </p:stCondLst>
                      <p:childTnLst>
                        <p:par>
                          <p:cTn id="120" fill="hold">
                            <p:stCondLst>
                              <p:cond delay="0"/>
                            </p:stCondLst>
                            <p:childTnLst>
                              <p:par>
                                <p:cTn id="121" presetID="10" presetClass="entr" presetSubtype="0" fill="hold" nodeType="clickEffect">
                                  <p:stCondLst>
                                    <p:cond delay="0"/>
                                  </p:stCondLst>
                                  <p:childTnLst>
                                    <p:set>
                                      <p:cBhvr>
                                        <p:cTn id="122" dur="1" fill="hold">
                                          <p:stCondLst>
                                            <p:cond delay="0"/>
                                          </p:stCondLst>
                                        </p:cTn>
                                        <p:tgtEl>
                                          <p:spTgt spid="16"/>
                                        </p:tgtEl>
                                        <p:attrNameLst>
                                          <p:attrName>style.visibility</p:attrName>
                                        </p:attrNameLst>
                                      </p:cBhvr>
                                      <p:to>
                                        <p:strVal val="visible"/>
                                      </p:to>
                                    </p:set>
                                    <p:animEffect transition="in" filter="fade">
                                      <p:cBhvr>
                                        <p:cTn id="123" dur="500"/>
                                        <p:tgtEl>
                                          <p:spTgt spid="16"/>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106"/>
                                        </p:tgtEl>
                                        <p:attrNameLst>
                                          <p:attrName>style.visibility</p:attrName>
                                        </p:attrNameLst>
                                      </p:cBhvr>
                                      <p:to>
                                        <p:strVal val="visible"/>
                                      </p:to>
                                    </p:set>
                                    <p:animEffect transition="in" filter="fade">
                                      <p:cBhvr>
                                        <p:cTn id="126"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58" grpId="0" animBg="1"/>
      <p:bldP spid="63" grpId="0"/>
      <p:bldP spid="65" grpId="0"/>
      <p:bldP spid="66" grpId="0"/>
      <p:bldP spid="67" grpId="0" animBg="1"/>
      <p:bldP spid="78" grpId="0"/>
      <p:bldP spid="79" grpId="0"/>
      <p:bldP spid="80" grpId="0"/>
      <p:bldP spid="91" grpId="0"/>
      <p:bldP spid="101" grpId="0"/>
      <p:bldP spid="102" grpId="0"/>
      <p:bldP spid="103" grpId="0"/>
      <p:bldP spid="10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threePt" dir="t"/>
            </a:scene3d>
            <a:sp3d extrusionH="57150">
              <a:bevelT w="38100" h="38100" prst="angle"/>
            </a:sp3d>
          </a:bodyPr>
          <a:lstStyle/>
          <a:p>
            <a:pPr algn="l"/>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Getting &amp; Cleaning Data</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3" name="Content Placeholder 2"/>
          <p:cNvSpPr>
            <a:spLocks noGrp="1"/>
          </p:cNvSpPr>
          <p:nvPr>
            <p:ph idx="1"/>
          </p:nvPr>
        </p:nvSpPr>
        <p:spPr/>
        <p:txBody>
          <a:bodyPr>
            <a:scene3d>
              <a:camera prst="orthographicFront"/>
              <a:lightRig rig="threePt" dir="t"/>
            </a:scene3d>
            <a:sp3d extrusionH="57150">
              <a:bevelT w="38100" h="38100" prst="angle"/>
            </a:sp3d>
          </a:bodyPr>
          <a:lstStyle/>
          <a:p>
            <a:pPr>
              <a:lnSpc>
                <a:spcPct val="150000"/>
              </a:lnSpc>
            </a:pPr>
            <a:r>
              <a:rPr lang="en-US" dirty="0">
                <a:ln w="0"/>
                <a:gradFill>
                  <a:gsLst>
                    <a:gs pos="21000">
                      <a:srgbClr val="53575C"/>
                    </a:gs>
                    <a:gs pos="88000">
                      <a:srgbClr val="C5C7CA"/>
                    </a:gs>
                  </a:gsLst>
                  <a:lin ang="5400000"/>
                </a:gradFill>
                <a:effectLst>
                  <a:innerShdw blurRad="63500" dist="50800" dir="10800000">
                    <a:prstClr val="black">
                      <a:alpha val="50000"/>
                    </a:prstClr>
                  </a:innerShdw>
                </a:effectLst>
              </a:rPr>
              <a:t>The original </a:t>
            </a:r>
            <a:r>
              <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rPr>
              <a:t>Dataset is taken from Kaggle website it was </a:t>
            </a:r>
            <a:r>
              <a:rPr lang="en-US" dirty="0">
                <a:ln w="0"/>
                <a:gradFill>
                  <a:gsLst>
                    <a:gs pos="21000">
                      <a:srgbClr val="53575C"/>
                    </a:gs>
                    <a:gs pos="88000">
                      <a:srgbClr val="C5C7CA"/>
                    </a:gs>
                  </a:gsLst>
                  <a:lin ang="5400000"/>
                </a:gradFill>
                <a:effectLst>
                  <a:innerShdw blurRad="63500" dist="50800" dir="10800000">
                    <a:prstClr val="black">
                      <a:alpha val="50000"/>
                    </a:prstClr>
                  </a:innerShdw>
                </a:effectLst>
              </a:rPr>
              <a:t>published by </a:t>
            </a:r>
            <a:r>
              <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rPr>
              <a:t>Frankcc</a:t>
            </a:r>
          </a:p>
          <a:p>
            <a:pPr>
              <a:lnSpc>
                <a:spcPct val="150000"/>
              </a:lnSpc>
            </a:pPr>
            <a:r>
              <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rPr>
              <a:t>The </a:t>
            </a:r>
            <a:r>
              <a:rPr lang="en-US" dirty="0">
                <a:ln w="0"/>
                <a:gradFill>
                  <a:gsLst>
                    <a:gs pos="21000">
                      <a:srgbClr val="53575C"/>
                    </a:gs>
                    <a:gs pos="88000">
                      <a:srgbClr val="C5C7CA"/>
                    </a:gs>
                  </a:gsLst>
                  <a:lin ang="5400000"/>
                </a:gradFill>
                <a:effectLst>
                  <a:innerShdw blurRad="63500" dist="50800" dir="10800000">
                    <a:prstClr val="black">
                      <a:alpha val="50000"/>
                    </a:prstClr>
                  </a:innerShdw>
                </a:effectLst>
              </a:rPr>
              <a:t>dataset is involved into the analysis of depression</a:t>
            </a:r>
            <a:r>
              <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rPr>
              <a:t>.</a:t>
            </a:r>
          </a:p>
          <a:p>
            <a:pPr>
              <a:lnSpc>
                <a:spcPct val="150000"/>
              </a:lnSpc>
            </a:pPr>
            <a:r>
              <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rPr>
              <a:t> </a:t>
            </a:r>
            <a:r>
              <a:rPr lang="en-US" dirty="0">
                <a:ln w="0"/>
                <a:gradFill>
                  <a:gsLst>
                    <a:gs pos="21000">
                      <a:srgbClr val="53575C"/>
                    </a:gs>
                    <a:gs pos="88000">
                      <a:srgbClr val="C5C7CA"/>
                    </a:gs>
                  </a:gsLst>
                  <a:lin ang="5400000"/>
                </a:gradFill>
                <a:effectLst>
                  <a:innerShdw blurRad="63500" dist="50800" dir="10800000">
                    <a:prstClr val="black">
                      <a:alpha val="50000"/>
                    </a:prstClr>
                  </a:innerShdw>
                </a:effectLst>
              </a:rPr>
              <a:t>The data was consists as a study about the life conditions of people who </a:t>
            </a:r>
            <a:r>
              <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rPr>
              <a:t>live </a:t>
            </a:r>
            <a:r>
              <a:rPr lang="en-US" dirty="0">
                <a:ln w="0"/>
                <a:gradFill>
                  <a:gsLst>
                    <a:gs pos="21000">
                      <a:srgbClr val="53575C"/>
                    </a:gs>
                    <a:gs pos="88000">
                      <a:srgbClr val="C5C7CA"/>
                    </a:gs>
                  </a:gsLst>
                  <a:lin ang="5400000"/>
                </a:gradFill>
                <a:effectLst>
                  <a:innerShdw blurRad="63500" dist="50800" dir="10800000">
                    <a:prstClr val="black">
                      <a:alpha val="50000"/>
                    </a:prstClr>
                  </a:innerShdw>
                </a:effectLst>
              </a:rPr>
              <a:t>in </a:t>
            </a:r>
            <a:r>
              <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rPr>
              <a:t>rural zones</a:t>
            </a:r>
            <a:r>
              <a:rPr lang="en-US" dirty="0">
                <a:ln w="0"/>
                <a:gradFill>
                  <a:gsLst>
                    <a:gs pos="21000">
                      <a:srgbClr val="53575C"/>
                    </a:gs>
                    <a:gs pos="88000">
                      <a:srgbClr val="C5C7CA"/>
                    </a:gs>
                  </a:gsLst>
                  <a:lin ang="5400000"/>
                </a:gradFill>
                <a:effectLst>
                  <a:innerShdw blurRad="63500" dist="50800" dir="10800000">
                    <a:prstClr val="black">
                      <a:alpha val="50000"/>
                    </a:prstClr>
                  </a:innerShdw>
                </a:effectLst>
              </a:rPr>
              <a:t>. </a:t>
            </a:r>
            <a:endPar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endParaRPr>
          </a:p>
          <a:p>
            <a:pPr>
              <a:lnSpc>
                <a:spcPct val="150000"/>
              </a:lnSpc>
            </a:pPr>
            <a:r>
              <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rPr>
              <a:t>We cannot take all columns from the Dataset Because </a:t>
            </a:r>
            <a:r>
              <a:rPr lang="en-US" dirty="0">
                <a:ln w="0"/>
                <a:gradFill>
                  <a:gsLst>
                    <a:gs pos="21000">
                      <a:srgbClr val="53575C"/>
                    </a:gs>
                    <a:gs pos="88000">
                      <a:srgbClr val="C5C7CA"/>
                    </a:gs>
                  </a:gsLst>
                  <a:lin ang="5400000"/>
                </a:gradFill>
                <a:effectLst>
                  <a:innerShdw blurRad="63500" dist="50800" dir="10800000">
                    <a:prstClr val="black">
                      <a:alpha val="50000"/>
                    </a:prstClr>
                  </a:innerShdw>
                </a:effectLst>
              </a:rPr>
              <a:t>all the columns were not explicated in this challenge so We can´t understand them. </a:t>
            </a:r>
            <a:endPar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endParaRPr>
          </a:p>
          <a:p>
            <a:pPr>
              <a:lnSpc>
                <a:spcPct val="150000"/>
              </a:lnSpc>
            </a:pPr>
            <a:r>
              <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rPr>
              <a:t>We proceeded </a:t>
            </a:r>
            <a:r>
              <a:rPr lang="en-US" dirty="0">
                <a:ln w="0"/>
                <a:gradFill>
                  <a:gsLst>
                    <a:gs pos="21000">
                      <a:srgbClr val="53575C"/>
                    </a:gs>
                    <a:gs pos="88000">
                      <a:srgbClr val="C5C7CA"/>
                    </a:gs>
                  </a:gsLst>
                  <a:lin ang="5400000"/>
                </a:gradFill>
                <a:effectLst>
                  <a:innerShdw blurRad="63500" dist="50800" dir="10800000">
                    <a:prstClr val="black">
                      <a:alpha val="50000"/>
                    </a:prstClr>
                  </a:innerShdw>
                </a:effectLst>
              </a:rPr>
              <a:t>to delete them or </a:t>
            </a:r>
            <a:r>
              <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rPr>
              <a:t>ignoring</a:t>
            </a:r>
          </a:p>
          <a:p>
            <a:pPr>
              <a:lnSpc>
                <a:spcPct val="150000"/>
              </a:lnSpc>
            </a:pPr>
            <a:r>
              <a:rPr lang="en-US" dirty="0" smtClean="0">
                <a:ln w="0"/>
                <a:gradFill>
                  <a:gsLst>
                    <a:gs pos="21000">
                      <a:srgbClr val="53575C"/>
                    </a:gs>
                    <a:gs pos="88000">
                      <a:srgbClr val="C5C7CA"/>
                    </a:gs>
                  </a:gsLst>
                  <a:lin ang="5400000"/>
                </a:gradFill>
                <a:effectLst>
                  <a:innerShdw blurRad="63500" dist="50800" dir="10800000">
                    <a:prstClr val="black">
                      <a:alpha val="50000"/>
                    </a:prstClr>
                  </a:innerShdw>
                </a:effectLst>
              </a:rPr>
              <a:t>Fill the NA values with using ffill method</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a:p>
            <a:endParaRPr lang="en-IN" dirty="0"/>
          </a:p>
        </p:txBody>
      </p:sp>
    </p:spTree>
    <p:extLst>
      <p:ext uri="{BB962C8B-B14F-4D97-AF65-F5344CB8AC3E}">
        <p14:creationId xmlns:p14="http://schemas.microsoft.com/office/powerpoint/2010/main" val="66311406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threePt" dir="t"/>
            </a:scene3d>
            <a:sp3d extrusionH="57150">
              <a:bevelT w="38100" h="38100" prst="angle"/>
            </a:sp3d>
          </a:bodyPr>
          <a:lstStyle/>
          <a:p>
            <a:pPr algn="l"/>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Exploratory Data Analysis</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3" name="Content Placeholder 2"/>
          <p:cNvSpPr>
            <a:spLocks noGrp="1"/>
          </p:cNvSpPr>
          <p:nvPr>
            <p:ph idx="1"/>
          </p:nvPr>
        </p:nvSpPr>
        <p:spPr/>
        <p:txBody>
          <a:bodyPr>
            <a:scene3d>
              <a:camera prst="orthographicFront"/>
              <a:lightRig rig="threePt" dir="t"/>
            </a:scene3d>
            <a:sp3d extrusionH="57150">
              <a:bevelT w="38100" h="38100" prst="angle"/>
            </a:sp3d>
          </a:bodyPr>
          <a:lstStyle/>
          <a:p>
            <a:pPr>
              <a:lnSpc>
                <a:spcPct val="200000"/>
              </a:lnSpc>
            </a:pP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With EDA(Exploratory Data Analysis) we can able to understand our data better way.</a:t>
            </a:r>
          </a:p>
          <a:p>
            <a:pPr>
              <a:lnSpc>
                <a:spcPct val="200000"/>
              </a:lnSpc>
            </a:pP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In here we can find out how the data was distributed ,shape of data, relationship between variables.</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a:p>
            <a:pPr>
              <a:lnSpc>
                <a:spcPct val="200000"/>
              </a:lnSpc>
            </a:pP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The libraries used for EDA Pandas, Seaborn, Matplotlib.</a:t>
            </a:r>
          </a:p>
          <a:p>
            <a:endParaRPr lang="en-IN" dirty="0" smtClean="0"/>
          </a:p>
        </p:txBody>
      </p:sp>
    </p:spTree>
    <p:extLst>
      <p:ext uri="{BB962C8B-B14F-4D97-AF65-F5344CB8AC3E}">
        <p14:creationId xmlns:p14="http://schemas.microsoft.com/office/powerpoint/2010/main" val="8741876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threePt" dir="t"/>
            </a:scene3d>
            <a:sp3d extrusionH="57150">
              <a:bevelT w="38100" h="38100" prst="angle"/>
            </a:sp3d>
          </a:bodyPr>
          <a:lstStyle/>
          <a:p>
            <a:pPr algn="l"/>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Machine Learning</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3" name="Content Placeholder 2"/>
          <p:cNvSpPr>
            <a:spLocks noGrp="1"/>
          </p:cNvSpPr>
          <p:nvPr>
            <p:ph idx="1"/>
          </p:nvPr>
        </p:nvSpPr>
        <p:spPr/>
        <p:txBody>
          <a:bodyPr>
            <a:scene3d>
              <a:camera prst="orthographicFront"/>
              <a:lightRig rig="threePt" dir="t"/>
            </a:scene3d>
            <a:sp3d extrusionH="57150">
              <a:bevelT w="38100" h="38100" prst="angle"/>
            </a:sp3d>
          </a:bodyPr>
          <a:lstStyle/>
          <a:p>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For the classification purpose we can generate dummies for our data.</a:t>
            </a:r>
          </a:p>
          <a:p>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In here I use Gradient Boosting Algorithm to predict the data.</a:t>
            </a:r>
          </a:p>
          <a:p>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It’s also a machine learning technique which produces a prediction model in the form of an ensemble of weak prediction of weak prediction models, typically decision trees.</a:t>
            </a:r>
          </a:p>
          <a:p>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By using the CV metho</a:t>
            </a: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d we find the max performance of the model.</a:t>
            </a:r>
          </a:p>
          <a:p>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The final model deployed with</a:t>
            </a:r>
          </a:p>
          <a:p>
            <a:pPr lvl="6"/>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Learning rate = 0.3</a:t>
            </a:r>
          </a:p>
          <a:p>
            <a:pPr lvl="6"/>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Max depth = 10</a:t>
            </a:r>
          </a:p>
          <a:p>
            <a:pPr lvl="6"/>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Max features = 0.2</a:t>
            </a:r>
          </a:p>
          <a:p>
            <a:pPr lvl="6"/>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Min sample leaf = 60</a:t>
            </a:r>
          </a:p>
          <a:p>
            <a:pPr lvl="6"/>
            <a:endParaRPr lang="en-IN" dirty="0" smtClean="0"/>
          </a:p>
        </p:txBody>
      </p:sp>
    </p:spTree>
    <p:extLst>
      <p:ext uri="{BB962C8B-B14F-4D97-AF65-F5344CB8AC3E}">
        <p14:creationId xmlns:p14="http://schemas.microsoft.com/office/powerpoint/2010/main" val="32884229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threePt" dir="t"/>
            </a:scene3d>
            <a:sp3d extrusionH="57150">
              <a:bevelT w="38100" h="38100" prst="angle"/>
            </a:sp3d>
          </a:bodyPr>
          <a:lstStyle/>
          <a:p>
            <a:pPr algn="l"/>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Implement in Website</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
        <p:nvSpPr>
          <p:cNvPr id="3" name="Content Placeholder 2"/>
          <p:cNvSpPr>
            <a:spLocks noGrp="1"/>
          </p:cNvSpPr>
          <p:nvPr>
            <p:ph idx="1"/>
          </p:nvPr>
        </p:nvSpPr>
        <p:spPr/>
        <p:txBody>
          <a:bodyPr>
            <a:scene3d>
              <a:camera prst="orthographicFront"/>
              <a:lightRig rig="threePt" dir="t"/>
            </a:scene3d>
            <a:sp3d extrusionH="57150">
              <a:bevelT w="38100" h="38100" prst="angle"/>
            </a:sp3d>
          </a:bodyPr>
          <a:lstStyle/>
          <a:p>
            <a:pPr>
              <a:lnSpc>
                <a:spcPct val="150000"/>
              </a:lnSpc>
            </a:pP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Tools Requirement:</a:t>
            </a:r>
          </a:p>
          <a:p>
            <a:pPr lvl="1">
              <a:lnSpc>
                <a:spcPct val="150000"/>
              </a:lnSpc>
            </a:pPr>
            <a:r>
              <a:rPr lang="en-IN" dirty="0">
                <a:ln w="0"/>
                <a:gradFill>
                  <a:gsLst>
                    <a:gs pos="21000">
                      <a:srgbClr val="53575C"/>
                    </a:gs>
                    <a:gs pos="88000">
                      <a:srgbClr val="C5C7CA"/>
                    </a:gs>
                  </a:gsLst>
                  <a:lin ang="5400000"/>
                </a:gradFill>
                <a:effectLst>
                  <a:innerShdw blurRad="63500" dist="50800" dir="10800000">
                    <a:prstClr val="black">
                      <a:alpha val="50000"/>
                    </a:prstClr>
                  </a:innerShdw>
                </a:effectLst>
              </a:rPr>
              <a:t>IDE : Visual Studio Code</a:t>
            </a:r>
          </a:p>
          <a:p>
            <a:pPr lvl="1">
              <a:lnSpc>
                <a:spcPct val="150000"/>
              </a:lnSpc>
            </a:pPr>
            <a:r>
              <a:rPr lang="en-IN" dirty="0">
                <a:ln w="0"/>
                <a:gradFill>
                  <a:gsLst>
                    <a:gs pos="21000">
                      <a:srgbClr val="53575C"/>
                    </a:gs>
                    <a:gs pos="88000">
                      <a:srgbClr val="C5C7CA"/>
                    </a:gs>
                  </a:gsLst>
                  <a:lin ang="5400000"/>
                </a:gradFill>
                <a:effectLst>
                  <a:innerShdw blurRad="63500" dist="50800" dir="10800000">
                    <a:prstClr val="black">
                      <a:alpha val="50000"/>
                    </a:prstClr>
                  </a:innerShdw>
                </a:effectLst>
              </a:rPr>
              <a:t>Languages </a:t>
            </a: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a:t>
            </a:r>
          </a:p>
          <a:p>
            <a:pPr lvl="2">
              <a:lnSpc>
                <a:spcPct val="150000"/>
              </a:lnSpc>
            </a:pP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Front End:</a:t>
            </a:r>
          </a:p>
          <a:p>
            <a:pPr lvl="3">
              <a:lnSpc>
                <a:spcPct val="150000"/>
              </a:lnSpc>
            </a:pP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Structure : HTML5</a:t>
            </a:r>
          </a:p>
          <a:p>
            <a:pPr lvl="3">
              <a:lnSpc>
                <a:spcPct val="150000"/>
              </a:lnSpc>
            </a:pP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Style : CSS</a:t>
            </a:r>
          </a:p>
          <a:p>
            <a:pPr lvl="2">
              <a:lnSpc>
                <a:spcPct val="150000"/>
              </a:lnSpc>
            </a:pP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Backend:</a:t>
            </a:r>
          </a:p>
          <a:p>
            <a:pPr lvl="3">
              <a:lnSpc>
                <a:spcPct val="150000"/>
              </a:lnSpc>
            </a:pPr>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Python</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a:p>
            <a:pPr marL="1170000" lvl="3" indent="0">
              <a:buNone/>
            </a:pPr>
            <a:endPar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spTree>
    <p:extLst>
      <p:ext uri="{BB962C8B-B14F-4D97-AF65-F5344CB8AC3E}">
        <p14:creationId xmlns:p14="http://schemas.microsoft.com/office/powerpoint/2010/main" val="14797228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threePt" dir="t"/>
            </a:scene3d>
            <a:sp3d extrusionH="57150">
              <a:bevelT w="38100" h="38100" prst="angle"/>
            </a:sp3d>
          </a:bodyPr>
          <a:lstStyle/>
          <a:p>
            <a:pPr algn="l"/>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Visualization</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pic>
        <p:nvPicPr>
          <p:cNvPr id="6" name="CF8FFF0">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83073" y="1465750"/>
            <a:ext cx="8815205" cy="4956130"/>
          </a:xfrm>
        </p:spPr>
      </p:pic>
    </p:spTree>
    <p:extLst>
      <p:ext uri="{BB962C8B-B14F-4D97-AF65-F5344CB8AC3E}">
        <p14:creationId xmlns:p14="http://schemas.microsoft.com/office/powerpoint/2010/main" val="1743499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8" fill="hold" display="0">
                  <p:stCondLst>
                    <p:cond delay="indefinite"/>
                  </p:stCondLst>
                </p:cTn>
                <p:tgtEl>
                  <p:spTgt spid="6"/>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threePt" dir="t"/>
            </a:scene3d>
            <a:sp3d extrusionH="57150">
              <a:bevelT w="38100" h="38100" prst="angle"/>
            </a:sp3d>
          </a:bodyPr>
          <a:lstStyle/>
          <a:p>
            <a:pPr algn="l"/>
            <a:r>
              <a:rPr lang="en-IN" dirty="0" smtClean="0">
                <a:ln w="0"/>
                <a:gradFill>
                  <a:gsLst>
                    <a:gs pos="21000">
                      <a:srgbClr val="53575C"/>
                    </a:gs>
                    <a:gs pos="88000">
                      <a:srgbClr val="C5C7CA"/>
                    </a:gs>
                  </a:gsLst>
                  <a:lin ang="5400000"/>
                </a:gradFill>
                <a:effectLst>
                  <a:innerShdw blurRad="63500" dist="50800" dir="10800000">
                    <a:prstClr val="black">
                      <a:alpha val="50000"/>
                    </a:prstClr>
                  </a:innerShdw>
                </a:effectLst>
              </a:rPr>
              <a:t>Depression Prediction</a:t>
            </a:r>
            <a:endParaRPr lang="en-IN" dirty="0">
              <a:ln w="0"/>
              <a:gradFill>
                <a:gsLst>
                  <a:gs pos="21000">
                    <a:srgbClr val="53575C"/>
                  </a:gs>
                  <a:gs pos="88000">
                    <a:srgbClr val="C5C7CA"/>
                  </a:gs>
                </a:gsLst>
                <a:lin ang="5400000"/>
              </a:gradFill>
              <a:effectLst>
                <a:innerShdw blurRad="63500" dist="50800" dir="10800000">
                  <a:prstClr val="black">
                    <a:alpha val="50000"/>
                  </a:prstClr>
                </a:innerShdw>
              </a:effectLst>
            </a:endParaRPr>
          </a:p>
        </p:txBody>
      </p:sp>
      <p:pic>
        <p:nvPicPr>
          <p:cNvPr id="4" name="5649367">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30375" y="1580050"/>
            <a:ext cx="8731250" cy="4908929"/>
          </a:xfrm>
        </p:spPr>
      </p:pic>
    </p:spTree>
    <p:extLst>
      <p:ext uri="{BB962C8B-B14F-4D97-AF65-F5344CB8AC3E}">
        <p14:creationId xmlns:p14="http://schemas.microsoft.com/office/powerpoint/2010/main" val="3523395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8" fill="hold" display="0">
                  <p:stCondLst>
                    <p:cond delay="indefinite"/>
                  </p:stCondLst>
                </p:cTn>
                <p:tgtEl>
                  <p:spTgt spid="4"/>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TM04033929[[fn=Slate]]</Template>
  <TotalTime>593</TotalTime>
  <Words>420</Words>
  <Application>Microsoft Office PowerPoint</Application>
  <PresentationFormat>Widescreen</PresentationFormat>
  <Paragraphs>57</Paragraphs>
  <Slides>12</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Calisto MT</vt:lpstr>
      <vt:lpstr>Trebuchet MS</vt:lpstr>
      <vt:lpstr>Wingdings 2</vt:lpstr>
      <vt:lpstr>Slate</vt:lpstr>
      <vt:lpstr>Depression Analysis and Prediction</vt:lpstr>
      <vt:lpstr>Motivation</vt:lpstr>
      <vt:lpstr>Objectives</vt:lpstr>
      <vt:lpstr>Getting &amp; Cleaning Data</vt:lpstr>
      <vt:lpstr>Exploratory Data Analysis</vt:lpstr>
      <vt:lpstr>Machine Learning</vt:lpstr>
      <vt:lpstr>Implement in Website</vt:lpstr>
      <vt:lpstr>Visualization</vt:lpstr>
      <vt:lpstr>Depression Prediction</vt:lpstr>
      <vt:lpstr>Website                goto website</vt:lpstr>
      <vt:lpstr>Any Questions?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Depression analysis and prediction website</dc:title>
  <dc:creator>Navee</dc:creator>
  <cp:lastModifiedBy>Navee</cp:lastModifiedBy>
  <cp:revision>45</cp:revision>
  <dcterms:created xsi:type="dcterms:W3CDTF">2022-08-05T12:09:47Z</dcterms:created>
  <dcterms:modified xsi:type="dcterms:W3CDTF">2022-08-08T14:51:42Z</dcterms:modified>
</cp:coreProperties>
</file>

<file path=docProps/thumbnail.jpeg>
</file>